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301" r:id="rId3"/>
    <p:sldId id="287" r:id="rId4"/>
    <p:sldId id="305" r:id="rId5"/>
    <p:sldId id="291" r:id="rId6"/>
    <p:sldId id="307" r:id="rId7"/>
    <p:sldId id="296" r:id="rId8"/>
    <p:sldId id="298" r:id="rId9"/>
    <p:sldId id="303" r:id="rId10"/>
    <p:sldId id="295" r:id="rId11"/>
    <p:sldId id="266" r:id="rId12"/>
    <p:sldId id="308" r:id="rId13"/>
    <p:sldId id="309" r:id="rId14"/>
    <p:sldId id="282" r:id="rId15"/>
    <p:sldId id="284" r:id="rId16"/>
    <p:sldId id="279" r:id="rId17"/>
    <p:sldId id="293" r:id="rId18"/>
    <p:sldId id="302" r:id="rId19"/>
    <p:sldId id="276" r:id="rId20"/>
    <p:sldId id="310" r:id="rId21"/>
    <p:sldId id="304" r:id="rId22"/>
    <p:sldId id="277" r:id="rId23"/>
    <p:sldId id="306"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8" d="100"/>
          <a:sy n="88" d="100"/>
        </p:scale>
        <p:origin x="451" y="6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lt-LT" smtClean="0"/>
              <a:t>Spustelėję redag. ruoš. pavad. stilių</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lt-LT" smtClean="0"/>
              <a:t>Spustelėję redag. ruoš. pavad. stilių</a:t>
            </a:r>
            <a:endParaRPr lang="en-US" dirty="0"/>
          </a:p>
        </p:txBody>
      </p:sp>
      <p:sp>
        <p:nvSpPr>
          <p:cNvPr id="3" name="Content Placeholder 2"/>
          <p:cNvSpPr>
            <a:spLocks noGrp="1"/>
          </p:cNvSpPr>
          <p:nvPr>
            <p:ph idx="1"/>
          </p:nvPr>
        </p:nvSpPr>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9/9/2024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pPr/>
              <a:t>9/9/2024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Spustelėję redag. ruoš. pavad. stilių</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Redaguoti šablono teksto stilius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Redaguoti šablono teksto stilius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lt-LT" smtClean="0"/>
              <a:t>Spustelėję redag. ruoš. pavad. stilių</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lt-LT" smtClean="0"/>
              <a:t>Spustelėję redag. ruoš. pavad. stilių</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lt-LT" smtClean="0"/>
              <a:t>Redaguoti šablono teksto stilius</a:t>
            </a:r>
          </a:p>
        </p:txBody>
      </p:sp>
      <p:sp>
        <p:nvSpPr>
          <p:cNvPr id="5" name="Date Placeholder 4"/>
          <p:cNvSpPr>
            <a:spLocks noGrp="1"/>
          </p:cNvSpPr>
          <p:nvPr>
            <p:ph type="dt" sz="half" idx="10"/>
          </p:nvPr>
        </p:nvSpPr>
        <p:spPr/>
        <p:txBody>
          <a:bodyPr/>
          <a:lstStyle/>
          <a:p>
            <a:fld id="{42A54C80-263E-416B-A8E0-580EDEADCBDC}" type="datetimeFigureOut">
              <a:rPr lang="en-US" dirty="0"/>
              <a:pPr/>
              <a:t>9/9/2024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lt-LT" smtClean="0"/>
              <a:t>Spustelėję redag. ruoš. pavad. stilių</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9/9/2024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9/9/2024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lt-LT" smtClean="0"/>
              <a:t>Spustelėję redag. ruoš. pavad. stilių</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smtClean="0"/>
              <a:t>Redaguoti šablono teksto stilius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9/9/2024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9/9/2024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lt-LT" smtClean="0"/>
              <a:t>Spustelėję redag. ruoš. pavad. stilių</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smtClean="0"/>
              <a:t>Redaguoti šablono teksto stilius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9/9/2024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lt-LT" smtClean="0"/>
              <a:t>Spustelėję redag. ruoš. pavad. stilių</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smtClean="0"/>
              <a:t>Redaguoti šablono teksto stilius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9/9/2024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p:txBody>
          <a:bodyPr vert="eaVert"/>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pPr/>
              <a:t>9/9/2024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9/9/2024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jfif"/><Relationship Id="rId2" Type="http://schemas.openxmlformats.org/officeDocument/2006/relationships/image" Target="../media/image12.jfi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7.jfif"/><Relationship Id="rId2" Type="http://schemas.openxmlformats.org/officeDocument/2006/relationships/image" Target="../media/image26.jfi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a:xfrm>
            <a:off x="1465544" y="1427967"/>
            <a:ext cx="7808457" cy="1139869"/>
          </a:xfrm>
        </p:spPr>
        <p:txBody>
          <a:bodyPr/>
          <a:lstStyle/>
          <a:p>
            <a:pPr algn="ctr"/>
            <a:r>
              <a:rPr lang="lt-LT" sz="3600" b="1" dirty="0" smtClean="0">
                <a:solidFill>
                  <a:schemeClr val="tx1"/>
                </a:solidFill>
                <a:latin typeface="Times New Roman" panose="02020603050405020304" pitchFamily="18" charset="0"/>
                <a:cs typeface="Times New Roman" panose="02020603050405020304" pitchFamily="18" charset="0"/>
              </a:rPr>
              <a:t>ŠIAULIŲ LOPŠELIS-DARŽELIS ,,GINTARĖLIS‘‘</a:t>
            </a:r>
            <a:r>
              <a:rPr lang="en-US" sz="3600" b="1" dirty="0" smtClean="0">
                <a:solidFill>
                  <a:schemeClr val="tx1"/>
                </a:solidFill>
                <a:latin typeface="Times New Roman" panose="02020603050405020304" pitchFamily="18" charset="0"/>
                <a:cs typeface="Times New Roman" panose="02020603050405020304" pitchFamily="18" charset="0"/>
              </a:rPr>
              <a:t/>
            </a:r>
            <a:br>
              <a:rPr lang="en-US" sz="3600" b="1" dirty="0" smtClean="0">
                <a:solidFill>
                  <a:schemeClr val="tx1"/>
                </a:solidFill>
                <a:latin typeface="Times New Roman" panose="02020603050405020304" pitchFamily="18" charset="0"/>
                <a:cs typeface="Times New Roman" panose="02020603050405020304" pitchFamily="18" charset="0"/>
              </a:rPr>
            </a:br>
            <a:r>
              <a:rPr lang="en-US" sz="3600" b="1" dirty="0" smtClean="0">
                <a:solidFill>
                  <a:schemeClr val="tx1"/>
                </a:solidFill>
                <a:latin typeface="Times New Roman" panose="02020603050405020304" pitchFamily="18" charset="0"/>
                <a:cs typeface="Times New Roman" panose="02020603050405020304" pitchFamily="18" charset="0"/>
              </a:rPr>
              <a:t>,,EŽIUKAI – SVEIKUOLIAI</a:t>
            </a:r>
            <a:r>
              <a:rPr lang="lt-LT" sz="3600" b="1" dirty="0" smtClean="0">
                <a:solidFill>
                  <a:schemeClr val="tx1"/>
                </a:solidFill>
                <a:latin typeface="Times New Roman" panose="02020603050405020304" pitchFamily="18" charset="0"/>
                <a:cs typeface="Times New Roman" panose="02020603050405020304" pitchFamily="18" charset="0"/>
              </a:rPr>
              <a:t>“</a:t>
            </a:r>
            <a:endParaRPr lang="lt-LT" sz="2400" b="1" dirty="0">
              <a:solidFill>
                <a:schemeClr val="tx1"/>
              </a:solidFill>
              <a:latin typeface="Times New Roman" panose="02020603050405020304" pitchFamily="18" charset="0"/>
              <a:cs typeface="Times New Roman" panose="02020603050405020304" pitchFamily="18" charset="0"/>
            </a:endParaRPr>
          </a:p>
        </p:txBody>
      </p:sp>
      <p:sp>
        <p:nvSpPr>
          <p:cNvPr id="3" name="Antrinis pavadinimas 2"/>
          <p:cNvSpPr>
            <a:spLocks noGrp="1"/>
          </p:cNvSpPr>
          <p:nvPr>
            <p:ph type="subTitle" idx="1"/>
          </p:nvPr>
        </p:nvSpPr>
        <p:spPr>
          <a:xfrm>
            <a:off x="1704108" y="3111496"/>
            <a:ext cx="7669647" cy="787174"/>
          </a:xfrm>
        </p:spPr>
        <p:txBody>
          <a:bodyPr>
            <a:normAutofit fontScale="25000" lnSpcReduction="20000"/>
          </a:bodyPr>
          <a:lstStyle/>
          <a:p>
            <a:pPr algn="ctr"/>
            <a:r>
              <a:rPr lang="lt-LT" sz="11200" b="1" dirty="0" smtClean="0">
                <a:solidFill>
                  <a:schemeClr val="tx1"/>
                </a:solidFill>
                <a:latin typeface="Times New Roman" panose="02020603050405020304" pitchFamily="18" charset="0"/>
                <a:cs typeface="Times New Roman" panose="02020603050405020304" pitchFamily="18" charset="0"/>
              </a:rPr>
              <a:t>PROJEKT</a:t>
            </a:r>
            <a:r>
              <a:rPr lang="en-US" sz="11200" b="1" dirty="0" smtClean="0">
                <a:solidFill>
                  <a:schemeClr val="tx1"/>
                </a:solidFill>
                <a:latin typeface="Times New Roman" panose="02020603050405020304" pitchFamily="18" charset="0"/>
                <a:cs typeface="Times New Roman" panose="02020603050405020304" pitchFamily="18" charset="0"/>
              </a:rPr>
              <a:t>O</a:t>
            </a:r>
            <a:r>
              <a:rPr lang="lt-LT" sz="11200" b="1" dirty="0" smtClean="0">
                <a:solidFill>
                  <a:schemeClr val="tx1"/>
                </a:solidFill>
                <a:latin typeface="Times New Roman" panose="02020603050405020304" pitchFamily="18" charset="0"/>
                <a:cs typeface="Times New Roman" panose="02020603050405020304" pitchFamily="18" charset="0"/>
              </a:rPr>
              <a:t> ,,SVEIKATA VISUS METUS‘‘</a:t>
            </a:r>
            <a:endParaRPr lang="en-US" sz="11200" b="1" dirty="0" smtClean="0">
              <a:solidFill>
                <a:schemeClr val="tx1"/>
              </a:solidFill>
              <a:latin typeface="Times New Roman" panose="02020603050405020304" pitchFamily="18" charset="0"/>
              <a:cs typeface="Times New Roman" panose="02020603050405020304" pitchFamily="18" charset="0"/>
            </a:endParaRPr>
          </a:p>
          <a:p>
            <a:pPr algn="ctr"/>
            <a:r>
              <a:rPr lang="en-US" sz="11200" b="1" dirty="0" smtClean="0">
                <a:solidFill>
                  <a:schemeClr val="tx1"/>
                </a:solidFill>
                <a:latin typeface="Times New Roman" panose="02020603050405020304" pitchFamily="18" charset="0"/>
                <a:cs typeface="Times New Roman" panose="02020603050405020304" pitchFamily="18" charset="0"/>
              </a:rPr>
              <a:t>VASAROS KNYGA</a:t>
            </a:r>
          </a:p>
          <a:p>
            <a:pPr algn="ctr"/>
            <a:endParaRPr lang="lt-LT" sz="11200" b="1" dirty="0" smtClean="0">
              <a:solidFill>
                <a:schemeClr val="tx1"/>
              </a:solidFill>
              <a:latin typeface="Times New Roman" panose="02020603050405020304" pitchFamily="18" charset="0"/>
              <a:cs typeface="Times New Roman" panose="02020603050405020304" pitchFamily="18" charset="0"/>
            </a:endParaRPr>
          </a:p>
          <a:p>
            <a:pPr algn="ctr"/>
            <a:endParaRPr lang="lt-LT" sz="2000" b="1" dirty="0" smtClean="0">
              <a:solidFill>
                <a:schemeClr val="tx1"/>
              </a:solidFill>
              <a:latin typeface="Times New Roman" panose="02020603050405020304" pitchFamily="18" charset="0"/>
              <a:cs typeface="Times New Roman" panose="02020603050405020304" pitchFamily="18" charset="0"/>
            </a:endParaRPr>
          </a:p>
          <a:p>
            <a:pPr algn="ctr"/>
            <a:endParaRPr lang="lt-LT" sz="8000" b="1" dirty="0" smtClean="0">
              <a:solidFill>
                <a:schemeClr val="tx1"/>
              </a:solidFill>
              <a:latin typeface="Times New Roman" panose="02020603050405020304" pitchFamily="18" charset="0"/>
              <a:cs typeface="Times New Roman" panose="02020603050405020304" pitchFamily="18" charset="0"/>
            </a:endParaRPr>
          </a:p>
          <a:p>
            <a:pPr algn="ctr"/>
            <a:endParaRPr lang="lt-LT" sz="8000" b="1" dirty="0">
              <a:solidFill>
                <a:schemeClr val="tx1"/>
              </a:solidFill>
              <a:latin typeface="Times New Roman" panose="02020603050405020304" pitchFamily="18" charset="0"/>
              <a:cs typeface="Times New Roman" panose="02020603050405020304" pitchFamily="18" charset="0"/>
            </a:endParaRPr>
          </a:p>
          <a:p>
            <a:pPr algn="ctr"/>
            <a:endParaRPr lang="lt-LT" sz="8000" b="1" dirty="0" smtClean="0">
              <a:solidFill>
                <a:schemeClr val="tx1"/>
              </a:solidFill>
              <a:latin typeface="Times New Roman" panose="02020603050405020304" pitchFamily="18" charset="0"/>
              <a:cs typeface="Times New Roman" panose="02020603050405020304" pitchFamily="18" charset="0"/>
            </a:endParaRPr>
          </a:p>
          <a:p>
            <a:pPr algn="ctr"/>
            <a:endParaRPr lang="lt-LT" sz="8000" b="1" dirty="0">
              <a:solidFill>
                <a:schemeClr val="tx1"/>
              </a:solidFill>
              <a:latin typeface="Times New Roman" panose="02020603050405020304" pitchFamily="18" charset="0"/>
              <a:cs typeface="Times New Roman" panose="02020603050405020304" pitchFamily="18" charset="0"/>
            </a:endParaRPr>
          </a:p>
          <a:p>
            <a:r>
              <a:rPr lang="lt-LT" sz="5600" b="1" dirty="0" smtClean="0">
                <a:solidFill>
                  <a:schemeClr val="tx1"/>
                </a:solidFill>
                <a:latin typeface="Times New Roman" panose="02020603050405020304" pitchFamily="18" charset="0"/>
                <a:cs typeface="Times New Roman" panose="02020603050405020304" pitchFamily="18" charset="0"/>
              </a:rPr>
              <a:t>Parengė</a:t>
            </a:r>
            <a:r>
              <a:rPr lang="en-US" sz="5600" b="1" dirty="0" smtClean="0">
                <a:solidFill>
                  <a:schemeClr val="tx1"/>
                </a:solidFill>
                <a:latin typeface="Times New Roman" panose="02020603050405020304" pitchFamily="18" charset="0"/>
                <a:cs typeface="Times New Roman" panose="02020603050405020304" pitchFamily="18" charset="0"/>
              </a:rPr>
              <a:t> </a:t>
            </a:r>
            <a:r>
              <a:rPr lang="en-US" sz="5600" b="1" dirty="0" err="1" smtClean="0">
                <a:solidFill>
                  <a:schemeClr val="tx1"/>
                </a:solidFill>
                <a:latin typeface="Times New Roman" panose="02020603050405020304" pitchFamily="18" charset="0"/>
                <a:cs typeface="Times New Roman" panose="02020603050405020304" pitchFamily="18" charset="0"/>
              </a:rPr>
              <a:t>mokytojos</a:t>
            </a:r>
            <a:r>
              <a:rPr lang="lt-LT" sz="5600" b="1" dirty="0" smtClean="0">
                <a:solidFill>
                  <a:schemeClr val="tx1"/>
                </a:solidFill>
                <a:latin typeface="Times New Roman" panose="02020603050405020304" pitchFamily="18" charset="0"/>
                <a:cs typeface="Times New Roman" panose="02020603050405020304" pitchFamily="18" charset="0"/>
              </a:rPr>
              <a:t>: Regina Kavaliauskienė ir Greta Soltanaitė</a:t>
            </a:r>
          </a:p>
          <a:p>
            <a:endParaRPr lang="lt-LT" sz="5600" b="1" dirty="0" smtClean="0">
              <a:solidFill>
                <a:schemeClr val="tx1"/>
              </a:solidFill>
              <a:latin typeface="Times New Roman" panose="02020603050405020304" pitchFamily="18" charset="0"/>
              <a:cs typeface="Times New Roman" panose="02020603050405020304" pitchFamily="18" charset="0"/>
            </a:endParaRPr>
          </a:p>
          <a:p>
            <a:endParaRPr lang="lt-LT" sz="5600" b="1" dirty="0">
              <a:solidFill>
                <a:schemeClr val="tx1"/>
              </a:solidFill>
              <a:latin typeface="Times New Roman" panose="02020603050405020304" pitchFamily="18" charset="0"/>
              <a:cs typeface="Times New Roman" panose="02020603050405020304" pitchFamily="18" charset="0"/>
            </a:endParaRPr>
          </a:p>
          <a:p>
            <a:pPr algn="ctr"/>
            <a:r>
              <a:rPr lang="lt-LT" sz="4000" b="1" dirty="0" smtClean="0">
                <a:solidFill>
                  <a:schemeClr val="tx1"/>
                </a:solidFill>
                <a:latin typeface="Times New Roman" panose="02020603050405020304" pitchFamily="18" charset="0"/>
                <a:cs typeface="Times New Roman" panose="02020603050405020304" pitchFamily="18" charset="0"/>
              </a:rPr>
              <a:t>Šiauliai</a:t>
            </a:r>
          </a:p>
          <a:p>
            <a:pPr algn="ctr"/>
            <a:endParaRPr lang="lt-LT" sz="8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5222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463463" y="609599"/>
            <a:ext cx="8810539" cy="4062153"/>
          </a:xfrm>
        </p:spPr>
        <p:txBody>
          <a:bodyPr>
            <a:normAutofit fontScale="90000"/>
          </a:bodyPr>
          <a:lstStyle/>
          <a:p>
            <a:pPr algn="ctr"/>
            <a:r>
              <a:rPr lang="lt-LT" sz="2400" dirty="0" smtClean="0">
                <a:latin typeface="Arial" panose="020B0604020202020204" pitchFamily="34" charset="0"/>
                <a:cs typeface="Arial" panose="020B0604020202020204" pitchFamily="34" charset="0"/>
              </a:rPr>
              <a:t/>
            </a:r>
            <a:br>
              <a:rPr lang="lt-LT" sz="2400" dirty="0" smtClean="0">
                <a:latin typeface="Arial" panose="020B0604020202020204" pitchFamily="34" charset="0"/>
                <a:cs typeface="Arial" panose="020B0604020202020204" pitchFamily="34" charset="0"/>
              </a:rPr>
            </a:b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Birželio</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mėnesio</a:t>
            </a:r>
            <a:r>
              <a:rPr lang="en-US"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iššūkis</a:t>
            </a:r>
            <a:r>
              <a:rPr lang="en-US" sz="2400" dirty="0" smtClean="0">
                <a:solidFill>
                  <a:schemeClr val="tx1"/>
                </a:solidFill>
                <a:latin typeface="Times New Roman" pitchFamily="18" charset="0"/>
                <a:cs typeface="Times New Roman" pitchFamily="18" charset="0"/>
              </a:rPr>
              <a:t/>
            </a:r>
            <a:br>
              <a:rPr lang="en-US" sz="2400" dirty="0" smtClean="0">
                <a:solidFill>
                  <a:schemeClr val="tx1"/>
                </a:solidFill>
                <a:latin typeface="Times New Roman" pitchFamily="18" charset="0"/>
                <a:cs typeface="Times New Roman" pitchFamily="18" charset="0"/>
              </a:rPr>
            </a:br>
            <a:r>
              <a:rPr lang="en-US" sz="4000" dirty="0" smtClean="0">
                <a:solidFill>
                  <a:schemeClr val="tx1"/>
                </a:solidFill>
                <a:latin typeface="Times New Roman" pitchFamily="18" charset="0"/>
                <a:cs typeface="Times New Roman" pitchFamily="18" charset="0"/>
              </a:rPr>
              <a:t>,,</a:t>
            </a:r>
            <a:r>
              <a:rPr lang="en-US" sz="4000" dirty="0" err="1" smtClean="0">
                <a:solidFill>
                  <a:schemeClr val="tx1"/>
                </a:solidFill>
                <a:latin typeface="Times New Roman" pitchFamily="18" charset="0"/>
                <a:cs typeface="Times New Roman" pitchFamily="18" charset="0"/>
              </a:rPr>
              <a:t>Nėr</a:t>
            </a:r>
            <a:r>
              <a:rPr lang="en-US" sz="4000" dirty="0" smtClean="0">
                <a:solidFill>
                  <a:schemeClr val="tx1"/>
                </a:solidFill>
                <a:latin typeface="Times New Roman" pitchFamily="18" charset="0"/>
                <a:cs typeface="Times New Roman" pitchFamily="18" charset="0"/>
              </a:rPr>
              <a:t> </a:t>
            </a:r>
            <a:r>
              <a:rPr lang="en-US" sz="4000" dirty="0" err="1" smtClean="0">
                <a:solidFill>
                  <a:schemeClr val="tx1"/>
                </a:solidFill>
                <a:latin typeface="Times New Roman" pitchFamily="18" charset="0"/>
                <a:cs typeface="Times New Roman" pitchFamily="18" charset="0"/>
              </a:rPr>
              <a:t>žolynų</a:t>
            </a:r>
            <a:r>
              <a:rPr lang="en-US" sz="4000" dirty="0" smtClean="0">
                <a:solidFill>
                  <a:schemeClr val="tx1"/>
                </a:solidFill>
                <a:latin typeface="Times New Roman" pitchFamily="18" charset="0"/>
                <a:cs typeface="Times New Roman" pitchFamily="18" charset="0"/>
              </a:rPr>
              <a:t> </a:t>
            </a:r>
            <a:r>
              <a:rPr lang="en-US" sz="4000" dirty="0" err="1" smtClean="0">
                <a:solidFill>
                  <a:schemeClr val="tx1"/>
                </a:solidFill>
                <a:latin typeface="Times New Roman" pitchFamily="18" charset="0"/>
                <a:cs typeface="Times New Roman" pitchFamily="18" charset="0"/>
              </a:rPr>
              <a:t>negydančių</a:t>
            </a:r>
            <a:r>
              <a:rPr lang="en-US" sz="4000" dirty="0" smtClean="0">
                <a:solidFill>
                  <a:schemeClr val="tx1"/>
                </a:solidFill>
                <a:latin typeface="Times New Roman" pitchFamily="18" charset="0"/>
                <a:cs typeface="Times New Roman" pitchFamily="18" charset="0"/>
              </a:rPr>
              <a:t>, </a:t>
            </a:r>
            <a:r>
              <a:rPr lang="en-US" sz="4000" dirty="0" err="1" smtClean="0">
                <a:solidFill>
                  <a:schemeClr val="tx1"/>
                </a:solidFill>
                <a:latin typeface="Times New Roman" pitchFamily="18" charset="0"/>
                <a:cs typeface="Times New Roman" pitchFamily="18" charset="0"/>
              </a:rPr>
              <a:t>tik</a:t>
            </a:r>
            <a:r>
              <a:rPr lang="en-US" sz="4000" dirty="0" smtClean="0">
                <a:solidFill>
                  <a:schemeClr val="tx1"/>
                </a:solidFill>
                <a:latin typeface="Times New Roman" pitchFamily="18" charset="0"/>
                <a:cs typeface="Times New Roman" pitchFamily="18" charset="0"/>
              </a:rPr>
              <a:t> </a:t>
            </a:r>
            <a:r>
              <a:rPr lang="en-US" sz="4000" dirty="0" err="1" smtClean="0">
                <a:solidFill>
                  <a:schemeClr val="tx1"/>
                </a:solidFill>
                <a:latin typeface="Times New Roman" pitchFamily="18" charset="0"/>
                <a:cs typeface="Times New Roman" pitchFamily="18" charset="0"/>
              </a:rPr>
              <a:t>atitikt</a:t>
            </a:r>
            <a:r>
              <a:rPr lang="en-US" sz="4000" dirty="0" smtClean="0">
                <a:solidFill>
                  <a:schemeClr val="tx1"/>
                </a:solidFill>
                <a:latin typeface="Times New Roman" pitchFamily="18" charset="0"/>
                <a:cs typeface="Times New Roman" pitchFamily="18" charset="0"/>
              </a:rPr>
              <a:t> </a:t>
            </a:r>
            <a:r>
              <a:rPr lang="en-US" sz="4000" dirty="0" err="1" smtClean="0">
                <a:solidFill>
                  <a:schemeClr val="tx1"/>
                </a:solidFill>
                <a:latin typeface="Times New Roman" pitchFamily="18" charset="0"/>
                <a:cs typeface="Times New Roman" pitchFamily="18" charset="0"/>
              </a:rPr>
              <a:t>reikia</a:t>
            </a:r>
            <a:r>
              <a:rPr lang="en-US" sz="4000" dirty="0" smtClean="0">
                <a:solidFill>
                  <a:schemeClr val="tx1"/>
                </a:solidFill>
                <a:latin typeface="Times New Roman" pitchFamily="18" charset="0"/>
                <a:cs typeface="Times New Roman" pitchFamily="18" charset="0"/>
              </a:rPr>
              <a:t>’’</a:t>
            </a:r>
            <a:r>
              <a:rPr lang="en-US" sz="2400" dirty="0" smtClean="0">
                <a:solidFill>
                  <a:schemeClr val="tx1"/>
                </a:solidFill>
                <a:latin typeface="Times New Roman" pitchFamily="18" charset="0"/>
                <a:cs typeface="Times New Roman" pitchFamily="18" charset="0"/>
              </a:rPr>
              <a:t/>
            </a:r>
            <a:br>
              <a:rPr lang="en-US" sz="2400" dirty="0" smtClean="0">
                <a:solidFill>
                  <a:schemeClr val="tx1"/>
                </a:solidFill>
                <a:latin typeface="Times New Roman" pitchFamily="18" charset="0"/>
                <a:cs typeface="Times New Roman" pitchFamily="18" charset="0"/>
              </a:rPr>
            </a:br>
            <a:r>
              <a:rPr lang="en-US" sz="2400" dirty="0" smtClean="0">
                <a:solidFill>
                  <a:schemeClr val="tx1"/>
                </a:solidFill>
                <a:latin typeface="Times New Roman" pitchFamily="18" charset="0"/>
                <a:cs typeface="Times New Roman" pitchFamily="18" charset="0"/>
              </a:rPr>
              <a:t>                                                                         </a:t>
            </a:r>
            <a:r>
              <a:rPr lang="en-US" sz="1800" dirty="0" err="1" smtClean="0">
                <a:solidFill>
                  <a:schemeClr val="tx1"/>
                </a:solidFill>
                <a:latin typeface="Times New Roman" pitchFamily="18" charset="0"/>
                <a:cs typeface="Times New Roman" pitchFamily="18" charset="0"/>
              </a:rPr>
              <a:t>Eugenija</a:t>
            </a:r>
            <a:r>
              <a:rPr lang="en-US" sz="1800" dirty="0" smtClean="0">
                <a:solidFill>
                  <a:schemeClr val="tx1"/>
                </a:solidFill>
                <a:latin typeface="Times New Roman" pitchFamily="18" charset="0"/>
                <a:cs typeface="Times New Roman" pitchFamily="18" charset="0"/>
              </a:rPr>
              <a:t> </a:t>
            </a:r>
            <a:r>
              <a:rPr lang="en-US" sz="1800" dirty="0" err="1" smtClean="0">
                <a:solidFill>
                  <a:schemeClr val="tx1"/>
                </a:solidFill>
                <a:latin typeface="Times New Roman" pitchFamily="18" charset="0"/>
                <a:cs typeface="Times New Roman" pitchFamily="18" charset="0"/>
              </a:rPr>
              <a:t>Šimkūnaitė</a:t>
            </a:r>
            <a:r>
              <a:rPr lang="en-US" sz="1800" dirty="0" smtClean="0">
                <a:solidFill>
                  <a:schemeClr val="tx1"/>
                </a:solidFill>
                <a:latin typeface="Times New Roman" pitchFamily="18" charset="0"/>
                <a:cs typeface="Times New Roman" pitchFamily="18" charset="0"/>
              </a:rPr>
              <a:t/>
            </a:r>
            <a:br>
              <a:rPr lang="en-US" sz="1800" dirty="0" smtClean="0">
                <a:solidFill>
                  <a:schemeClr val="tx1"/>
                </a:solidFill>
                <a:latin typeface="Times New Roman" pitchFamily="18" charset="0"/>
                <a:cs typeface="Times New Roman" pitchFamily="18" charset="0"/>
              </a:rPr>
            </a:br>
            <a:r>
              <a:rPr lang="en-US" sz="2400" dirty="0" smtClean="0">
                <a:solidFill>
                  <a:schemeClr val="tx1"/>
                </a:solidFill>
                <a:latin typeface="Times New Roman" pitchFamily="18" charset="0"/>
                <a:cs typeface="Times New Roman" pitchFamily="18" charset="0"/>
              </a:rPr>
              <a:t/>
            </a:r>
            <a:br>
              <a:rPr lang="en-US" sz="2400" dirty="0" smtClean="0">
                <a:solidFill>
                  <a:schemeClr val="tx1"/>
                </a:solidFill>
                <a:latin typeface="Times New Roman" pitchFamily="18" charset="0"/>
                <a:cs typeface="Times New Roman" pitchFamily="18" charset="0"/>
              </a:rPr>
            </a:br>
            <a:r>
              <a:rPr lang="lt-LT" sz="2400" dirty="0" smtClean="0">
                <a:solidFill>
                  <a:schemeClr val="tx1"/>
                </a:solidFill>
                <a:latin typeface="Times New Roman" pitchFamily="18" charset="0"/>
                <a:cs typeface="Times New Roman" pitchFamily="18" charset="0"/>
              </a:rPr>
              <a:t/>
            </a:r>
            <a:br>
              <a:rPr lang="lt-LT" sz="2400" dirty="0" smtClean="0">
                <a:solidFill>
                  <a:schemeClr val="tx1"/>
                </a:solidFill>
                <a:latin typeface="Times New Roman" pitchFamily="18" charset="0"/>
                <a:cs typeface="Times New Roman" pitchFamily="18" charset="0"/>
              </a:rPr>
            </a:br>
            <a:r>
              <a:rPr lang="lt-LT" sz="2400" dirty="0">
                <a:solidFill>
                  <a:schemeClr val="tx1"/>
                </a:solidFill>
                <a:latin typeface="Arial" panose="020B0604020202020204" pitchFamily="34" charset="0"/>
                <a:cs typeface="Arial" panose="020B0604020202020204" pitchFamily="34" charset="0"/>
              </a:rPr>
              <a:t/>
            </a:r>
            <a:br>
              <a:rPr lang="lt-LT" sz="2400" dirty="0">
                <a:solidFill>
                  <a:schemeClr val="tx1"/>
                </a:solidFill>
                <a:latin typeface="Arial" panose="020B0604020202020204" pitchFamily="34" charset="0"/>
                <a:cs typeface="Arial" panose="020B0604020202020204" pitchFamily="34" charset="0"/>
              </a:rPr>
            </a:br>
            <a:r>
              <a:rPr lang="lt-LT" sz="2400" dirty="0" smtClean="0">
                <a:solidFill>
                  <a:schemeClr val="tx1"/>
                </a:solidFill>
                <a:latin typeface="Arial" panose="020B0604020202020204" pitchFamily="34" charset="0"/>
                <a:cs typeface="Arial" panose="020B0604020202020204" pitchFamily="34" charset="0"/>
              </a:rPr>
              <a:t/>
            </a:r>
            <a:br>
              <a:rPr lang="lt-LT" sz="2400" dirty="0" smtClean="0">
                <a:solidFill>
                  <a:schemeClr val="tx1"/>
                </a:solidFill>
                <a:latin typeface="Arial" panose="020B0604020202020204" pitchFamily="34" charset="0"/>
                <a:cs typeface="Arial" panose="020B0604020202020204" pitchFamily="34" charset="0"/>
              </a:rPr>
            </a:br>
            <a:r>
              <a:rPr lang="lt-LT" sz="2400" dirty="0">
                <a:solidFill>
                  <a:schemeClr val="tx1"/>
                </a:solidFill>
                <a:latin typeface="Arial" panose="020B0604020202020204" pitchFamily="34" charset="0"/>
                <a:cs typeface="Arial" panose="020B0604020202020204" pitchFamily="34" charset="0"/>
              </a:rPr>
              <a:t/>
            </a:r>
            <a:br>
              <a:rPr lang="lt-LT" sz="2400" dirty="0">
                <a:solidFill>
                  <a:schemeClr val="tx1"/>
                </a:solidFill>
                <a:latin typeface="Arial" panose="020B0604020202020204" pitchFamily="34" charset="0"/>
                <a:cs typeface="Arial" panose="020B0604020202020204" pitchFamily="34" charset="0"/>
              </a:rPr>
            </a:br>
            <a:r>
              <a:rPr lang="lt-LT" sz="2400" dirty="0" smtClean="0">
                <a:solidFill>
                  <a:schemeClr val="tx1"/>
                </a:solidFill>
                <a:latin typeface="Arial" panose="020B0604020202020204" pitchFamily="34" charset="0"/>
                <a:cs typeface="Arial" panose="020B0604020202020204" pitchFamily="34" charset="0"/>
              </a:rPr>
              <a:t/>
            </a:r>
            <a:br>
              <a:rPr lang="lt-LT" sz="2400" dirty="0" smtClean="0">
                <a:solidFill>
                  <a:schemeClr val="tx1"/>
                </a:solidFill>
                <a:latin typeface="Arial" panose="020B0604020202020204" pitchFamily="34" charset="0"/>
                <a:cs typeface="Arial" panose="020B0604020202020204" pitchFamily="34" charset="0"/>
              </a:rPr>
            </a:br>
            <a:r>
              <a:rPr lang="lt-LT" sz="2400" dirty="0">
                <a:solidFill>
                  <a:schemeClr val="tx1"/>
                </a:solidFill>
                <a:latin typeface="Arial" panose="020B0604020202020204" pitchFamily="34" charset="0"/>
                <a:cs typeface="Arial" panose="020B0604020202020204" pitchFamily="34" charset="0"/>
              </a:rPr>
              <a:t/>
            </a:r>
            <a:br>
              <a:rPr lang="lt-LT" sz="2400" dirty="0">
                <a:solidFill>
                  <a:schemeClr val="tx1"/>
                </a:solidFill>
                <a:latin typeface="Arial" panose="020B0604020202020204" pitchFamily="34" charset="0"/>
                <a:cs typeface="Arial" panose="020B0604020202020204" pitchFamily="34" charset="0"/>
              </a:rPr>
            </a:br>
            <a:endParaRPr lang="lt-LT" sz="2400" dirty="0">
              <a:solidFill>
                <a:schemeClr val="tx1"/>
              </a:solidFill>
              <a:latin typeface="Arial" panose="020B0604020202020204" pitchFamily="34" charset="0"/>
              <a:cs typeface="Arial" panose="020B0604020202020204" pitchFamily="34" charset="0"/>
            </a:endParaRPr>
          </a:p>
        </p:txBody>
      </p:sp>
      <p:pic>
        <p:nvPicPr>
          <p:cNvPr id="24578" name="Picture 2" descr="https://sveikatavisusmetus.lt/wp-content/uploads/2024/01/aprasymo-skiltis-3-300x190.png"/>
          <p:cNvPicPr>
            <a:picLocks noChangeAspect="1" noChangeArrowheads="1"/>
          </p:cNvPicPr>
          <p:nvPr/>
        </p:nvPicPr>
        <p:blipFill>
          <a:blip r:embed="rId2"/>
          <a:srcRect/>
          <a:stretch>
            <a:fillRect/>
          </a:stretch>
        </p:blipFill>
        <p:spPr bwMode="auto">
          <a:xfrm>
            <a:off x="1651040" y="2521131"/>
            <a:ext cx="5925417" cy="3579223"/>
          </a:xfrm>
          <a:prstGeom prst="rect">
            <a:avLst/>
          </a:prstGeom>
          <a:noFill/>
        </p:spPr>
      </p:pic>
    </p:spTree>
    <p:extLst>
      <p:ext uri="{BB962C8B-B14F-4D97-AF65-F5344CB8AC3E}">
        <p14:creationId xmlns:p14="http://schemas.microsoft.com/office/powerpoint/2010/main" val="2603626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8721" y="1188719"/>
            <a:ext cx="7955280" cy="4370427"/>
          </a:xfrm>
          <a:prstGeom prst="rect">
            <a:avLst/>
          </a:prstGeom>
        </p:spPr>
        <p:txBody>
          <a:bodyPr wrap="square">
            <a:spAutoFit/>
          </a:bodyPr>
          <a:lstStyle/>
          <a:p>
            <a:endParaRPr lang="lt-LT" dirty="0" smtClean="0">
              <a:latin typeface="Times New Roman" pitchFamily="18" charset="0"/>
              <a:cs typeface="Times New Roman" pitchFamily="18" charset="0"/>
            </a:endParaRPr>
          </a:p>
          <a:p>
            <a:pPr algn="just"/>
            <a:r>
              <a:rPr lang="lt-LT" sz="2000" dirty="0" smtClean="0">
                <a:latin typeface="Times New Roman" pitchFamily="18" charset="0"/>
                <a:cs typeface="Times New Roman" pitchFamily="18" charset="0"/>
              </a:rPr>
              <a:t>Už lango vasara ir grupėje „Ežiukai“ pakvipo arbata. Kvepia mėtų lapeliais, kvepia liep</a:t>
            </a:r>
            <a:r>
              <a:rPr lang="en-US" sz="2000" dirty="0" smtClean="0">
                <a:latin typeface="Times New Roman" pitchFamily="18" charset="0"/>
                <a:cs typeface="Times New Roman" pitchFamily="18" charset="0"/>
              </a:rPr>
              <a:t>ų, </a:t>
            </a:r>
            <a:r>
              <a:rPr lang="lt-LT" sz="2000" dirty="0" smtClean="0">
                <a:latin typeface="Times New Roman" pitchFamily="18" charset="0"/>
                <a:cs typeface="Times New Roman" pitchFamily="18" charset="0"/>
              </a:rPr>
              <a:t>čiobrelių ir ramunėlių žiedeliais… Vaikai klausėsi pasakojimų apie arbatą ir jos gėrimo tradicijas, susipažino su lietuviškomis vaistažolių </a:t>
            </a:r>
            <a:r>
              <a:rPr lang="en-US" sz="2000" dirty="0" smtClean="0">
                <a:latin typeface="Times New Roman" pitchFamily="18" charset="0"/>
                <a:cs typeface="Times New Roman" pitchFamily="18" charset="0"/>
              </a:rPr>
              <a:t> </a:t>
            </a:r>
            <a:r>
              <a:rPr lang="lt-LT" sz="2000" dirty="0" smtClean="0">
                <a:latin typeface="Times New Roman" pitchFamily="18" charset="0"/>
                <a:cs typeface="Times New Roman" pitchFamily="18" charset="0"/>
              </a:rPr>
              <a:t>arbatomis. Vaikai pasakojo, kokias arbatas jie geria namuose, kokiomis gydosi kai suserga. Sužinojo vaistažolių gydomąsias savybes, kokios vaistažolės tinka vienai ar kitai ligai gydyti, kur jos auga, kada renkamos, kaip jas džiovinti bei saugoti. Vaikai tyrinėjo, uostė, čiupinėjo džiovintus liepų, ramunėlių žiedus, mėtų, melisos, čiobrelio, aviečių lapus bei uogas. Žaidė lietuvių liaudies žaidimus, atliko smagias užduotis. Vaikams reikėjo iš kvapo atspėti vaistinių augalų pavadinimus</a:t>
            </a:r>
            <a:r>
              <a:rPr lang="en-US" sz="2000" dirty="0" smtClean="0">
                <a:latin typeface="Times New Roman" pitchFamily="18" charset="0"/>
                <a:cs typeface="Times New Roman" pitchFamily="18" charset="0"/>
              </a:rPr>
              <a:t>,</a:t>
            </a:r>
            <a:r>
              <a:rPr lang="lt-LT" sz="2000" dirty="0" smtClean="0">
                <a:latin typeface="Times New Roman" pitchFamily="18" charset="0"/>
                <a:cs typeface="Times New Roman" pitchFamily="18" charset="0"/>
              </a:rPr>
              <a:t> Gerdami arbatą, skanintą  medumi, pasidžiaugėme, kad ant stalo „puikuojasi“ </a:t>
            </a:r>
            <a:r>
              <a:rPr lang="en-US" sz="2000" dirty="0" err="1" smtClean="0">
                <a:latin typeface="Times New Roman" pitchFamily="18" charset="0"/>
                <a:cs typeface="Times New Roman" pitchFamily="18" charset="0"/>
              </a:rPr>
              <a:t>pačių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vaikų</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kartu</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su</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mokytojomis</a:t>
            </a:r>
            <a:r>
              <a:rPr lang="en-US" sz="2000" dirty="0" smtClean="0">
                <a:latin typeface="Times New Roman" pitchFamily="18" charset="0"/>
                <a:cs typeface="Times New Roman" pitchFamily="18" charset="0"/>
              </a:rPr>
              <a:t> Regina </a:t>
            </a:r>
            <a:r>
              <a:rPr lang="en-US" sz="2000" dirty="0" err="1" smtClean="0">
                <a:latin typeface="Times New Roman" pitchFamily="18" charset="0"/>
                <a:cs typeface="Times New Roman" pitchFamily="18" charset="0"/>
              </a:rPr>
              <a:t>ir</a:t>
            </a:r>
            <a:r>
              <a:rPr lang="en-US" sz="2000" dirty="0" smtClean="0">
                <a:latin typeface="Times New Roman" pitchFamily="18" charset="0"/>
                <a:cs typeface="Times New Roman" pitchFamily="18" charset="0"/>
              </a:rPr>
              <a:t> Greta </a:t>
            </a:r>
            <a:r>
              <a:rPr lang="en-US" sz="2000" dirty="0" err="1" smtClean="0">
                <a:latin typeface="Times New Roman" pitchFamily="18" charset="0"/>
                <a:cs typeface="Times New Roman" pitchFamily="18" charset="0"/>
              </a:rPr>
              <a:t>bei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mokytojos</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padėjėja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Giedre</a:t>
            </a:r>
            <a:r>
              <a:rPr lang="en-US" sz="2000" dirty="0" smtClean="0">
                <a:latin typeface="Times New Roman" pitchFamily="18" charset="0"/>
                <a:cs typeface="Times New Roman" pitchFamily="18" charset="0"/>
              </a:rPr>
              <a:t>, </a:t>
            </a:r>
            <a:r>
              <a:rPr lang="lt-LT" sz="2000" dirty="0" smtClean="0">
                <a:latin typeface="Times New Roman" pitchFamily="18" charset="0"/>
                <a:cs typeface="Times New Roman" pitchFamily="18" charset="0"/>
              </a:rPr>
              <a:t>užaugintos vaistažolės.</a:t>
            </a:r>
            <a:endParaRPr lang="lt-LT" sz="20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4800" dirty="0" smtClean="0">
                <a:solidFill>
                  <a:schemeClr val="tx1"/>
                </a:solidFill>
                <a:latin typeface="Times New Roman" pitchFamily="18" charset="0"/>
                <a:cs typeface="Times New Roman" pitchFamily="18" charset="0"/>
              </a:rPr>
              <a:t>Arbatos gėrimo valandėlė</a:t>
            </a:r>
            <a:endParaRPr lang="en-US" sz="4800" dirty="0">
              <a:solidFill>
                <a:schemeClr val="tx1"/>
              </a:solidFill>
              <a:latin typeface="Times New Roman" pitchFamily="18" charset="0"/>
              <a:cs typeface="Times New Roman" pitchFamily="18" charset="0"/>
            </a:endParaRPr>
          </a:p>
        </p:txBody>
      </p:sp>
      <p:pic>
        <p:nvPicPr>
          <p:cNvPr id="5" name="Content Placeholder 4" descr="piZap (2).jpg"/>
          <p:cNvPicPr>
            <a:picLocks noGrp="1" noChangeAspect="1"/>
          </p:cNvPicPr>
          <p:nvPr>
            <p:ph sz="half" idx="1"/>
          </p:nvPr>
        </p:nvPicPr>
        <p:blipFill>
          <a:blip r:embed="rId2"/>
          <a:stretch>
            <a:fillRect/>
          </a:stretch>
        </p:blipFill>
        <p:spPr>
          <a:xfrm>
            <a:off x="677863" y="2534891"/>
            <a:ext cx="4183062" cy="3132831"/>
          </a:xfrm>
        </p:spPr>
      </p:pic>
      <p:pic>
        <p:nvPicPr>
          <p:cNvPr id="6" name="Content Placeholder 5" descr="FB_IMG_1725350653976.jpg"/>
          <p:cNvPicPr>
            <a:picLocks noGrp="1" noChangeAspect="1"/>
          </p:cNvPicPr>
          <p:nvPr>
            <p:ph sz="half" idx="2"/>
          </p:nvPr>
        </p:nvPicPr>
        <p:blipFill>
          <a:blip r:embed="rId3"/>
          <a:stretch>
            <a:fillRect/>
          </a:stretch>
        </p:blipFill>
        <p:spPr>
          <a:xfrm>
            <a:off x="5089525" y="2532062"/>
            <a:ext cx="4184650" cy="3138488"/>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200" dirty="0" err="1" smtClean="0">
                <a:latin typeface="Times New Roman" pitchFamily="18" charset="0"/>
                <a:cs typeface="Times New Roman" pitchFamily="18" charset="0"/>
              </a:rPr>
              <a:t>Liepos</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mėnesio</a:t>
            </a:r>
            <a:r>
              <a:rPr lang="en-US" sz="3200" dirty="0" smtClean="0">
                <a:latin typeface="Times New Roman" pitchFamily="18" charset="0"/>
                <a:cs typeface="Times New Roman" pitchFamily="18" charset="0"/>
              </a:rPr>
              <a:t> </a:t>
            </a:r>
            <a:r>
              <a:rPr lang="lt-LT" sz="3200" dirty="0" smtClean="0">
                <a:latin typeface="Times New Roman" pitchFamily="18" charset="0"/>
                <a:cs typeface="Times New Roman" pitchFamily="18" charset="0"/>
              </a:rPr>
              <a:t>iššūkis</a:t>
            </a: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a:t>
            </a:r>
            <a:r>
              <a:rPr lang="en-US" sz="3200" dirty="0" err="1" smtClean="0">
                <a:latin typeface="Times New Roman" pitchFamily="18" charset="0"/>
                <a:cs typeface="Times New Roman" pitchFamily="18" charset="0"/>
              </a:rPr>
              <a:t>Burna</a:t>
            </a:r>
            <a:r>
              <a:rPr lang="en-US" sz="3200" dirty="0" smtClean="0">
                <a:latin typeface="Times New Roman" pitchFamily="18" charset="0"/>
                <a:cs typeface="Times New Roman" pitchFamily="18" charset="0"/>
              </a:rPr>
              <a:t> – ne </a:t>
            </a:r>
            <a:r>
              <a:rPr lang="en-US" sz="3200" dirty="0" err="1" smtClean="0">
                <a:latin typeface="Times New Roman" pitchFamily="18" charset="0"/>
                <a:cs typeface="Times New Roman" pitchFamily="18" charset="0"/>
              </a:rPr>
              <a:t>šiukšlynas</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skrandis</a:t>
            </a:r>
            <a:r>
              <a:rPr lang="en-US" sz="3200" dirty="0" smtClean="0">
                <a:latin typeface="Times New Roman" pitchFamily="18" charset="0"/>
                <a:cs typeface="Times New Roman" pitchFamily="18" charset="0"/>
              </a:rPr>
              <a:t> – ne </a:t>
            </a:r>
            <a:r>
              <a:rPr lang="en-US" sz="3200" dirty="0" err="1" smtClean="0">
                <a:latin typeface="Times New Roman" pitchFamily="18" charset="0"/>
                <a:cs typeface="Times New Roman" pitchFamily="18" charset="0"/>
              </a:rPr>
              <a:t>sąvartynas</a:t>
            </a:r>
            <a:r>
              <a:rPr lang="en-US" sz="3200" dirty="0" smtClean="0">
                <a:latin typeface="Times New Roman" pitchFamily="18" charset="0"/>
                <a:cs typeface="Times New Roman" pitchFamily="18" charset="0"/>
              </a:rPr>
              <a:t>’’</a:t>
            </a:r>
            <a:br>
              <a:rPr lang="en-US" sz="3200"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endParaRPr lang="en-US" sz="3200" dirty="0">
              <a:latin typeface="Times New Roman" pitchFamily="18" charset="0"/>
              <a:cs typeface="Times New Roman" pitchFamily="18" charset="0"/>
            </a:endParaRPr>
          </a:p>
        </p:txBody>
      </p:sp>
      <p:pic>
        <p:nvPicPr>
          <p:cNvPr id="44034" name="Picture 2" descr="https://sveikatavisusmetus.lt/wp-content/uploads/2024/05/pascal-bullan-mLjzS6RgaWI-unsplash-200x300.jpg"/>
          <p:cNvPicPr>
            <a:picLocks noChangeAspect="1" noChangeArrowheads="1"/>
          </p:cNvPicPr>
          <p:nvPr/>
        </p:nvPicPr>
        <p:blipFill>
          <a:blip r:embed="rId2"/>
          <a:srcRect/>
          <a:stretch>
            <a:fillRect/>
          </a:stretch>
        </p:blipFill>
        <p:spPr bwMode="auto">
          <a:xfrm>
            <a:off x="3291840" y="2392271"/>
            <a:ext cx="2677886" cy="3263946"/>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167" y="609600"/>
            <a:ext cx="9590048" cy="6248400"/>
          </a:xfrm>
        </p:spPr>
        <p:txBody>
          <a:bodyPr>
            <a:normAutofit/>
          </a:bodyPr>
          <a:lstStyle/>
          <a:p>
            <a:r>
              <a:rPr lang="lt-LT" dirty="0" smtClean="0">
                <a:solidFill>
                  <a:schemeClr val="tx1"/>
                </a:solidFill>
                <a:latin typeface="Times New Roman" pitchFamily="18" charset="0"/>
                <a:cs typeface="Times New Roman" pitchFamily="18" charset="0"/>
              </a:rPr>
              <a:t>Sveikata – brangiausias mūsų turtas, todėl ja rūpintis reikia kiekvieną dieną, valgant sveiką, vitaminų turintį maistą. Visada ieškome būdų, kaip padėti formuoti teigiamą požiūrį į sveiką maistą. Stengiamės suteikti vaikams žinių, atkreipiame dėmesį į tai, ką valgome, kodėl maistas yra svarbus mūsų organizmui. Tikime, kad dirbdami darniai, įtraukdami ir tėvelius, galime pasiekti esminių vaikų mitybos pokyčių. </a:t>
            </a:r>
            <a:r>
              <a:rPr lang="lt-LT" dirty="0" smtClean="0">
                <a:latin typeface="Arial" pitchFamily="34" charset="0"/>
                <a:cs typeface="Arial" pitchFamily="34" charset="0"/>
              </a:rPr>
              <a:t/>
            </a:r>
            <a:br>
              <a:rPr lang="lt-LT" dirty="0" smtClean="0">
                <a:latin typeface="Arial" pitchFamily="34" charset="0"/>
                <a:cs typeface="Arial" pitchFamily="34" charset="0"/>
              </a:rPr>
            </a:br>
            <a:endParaRPr lang="en-US" dirty="0">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dirty="0" err="1" smtClean="0">
                <a:solidFill>
                  <a:schemeClr val="tx1"/>
                </a:solidFill>
                <a:latin typeface="Times New Roman" pitchFamily="18" charset="0"/>
                <a:cs typeface="Times New Roman" pitchFamily="18" charset="0"/>
              </a:rPr>
              <a:t>Gaminame</a:t>
            </a:r>
            <a:r>
              <a:rPr lang="en-US" sz="4800" dirty="0" smtClean="0">
                <a:solidFill>
                  <a:schemeClr val="tx1"/>
                </a:solidFill>
                <a:latin typeface="Times New Roman" pitchFamily="18" charset="0"/>
                <a:cs typeface="Times New Roman" pitchFamily="18" charset="0"/>
              </a:rPr>
              <a:t> </a:t>
            </a:r>
            <a:r>
              <a:rPr lang="en-US" sz="4800" dirty="0" err="1" smtClean="0">
                <a:solidFill>
                  <a:schemeClr val="tx1"/>
                </a:solidFill>
                <a:latin typeface="Times New Roman" pitchFamily="18" charset="0"/>
                <a:cs typeface="Times New Roman" pitchFamily="18" charset="0"/>
              </a:rPr>
              <a:t>vaisių</a:t>
            </a:r>
            <a:r>
              <a:rPr lang="en-US" sz="4800" dirty="0" smtClean="0">
                <a:solidFill>
                  <a:schemeClr val="tx1"/>
                </a:solidFill>
                <a:latin typeface="Times New Roman" pitchFamily="18" charset="0"/>
                <a:cs typeface="Times New Roman" pitchFamily="18" charset="0"/>
              </a:rPr>
              <a:t> </a:t>
            </a:r>
            <a:r>
              <a:rPr lang="en-US" sz="4800" dirty="0" err="1" smtClean="0">
                <a:solidFill>
                  <a:schemeClr val="tx1"/>
                </a:solidFill>
                <a:latin typeface="Times New Roman" pitchFamily="18" charset="0"/>
                <a:cs typeface="Times New Roman" pitchFamily="18" charset="0"/>
              </a:rPr>
              <a:t>salotas</a:t>
            </a:r>
            <a:r>
              <a:rPr lang="lt-LT" sz="4800" dirty="0" smtClean="0">
                <a:solidFill>
                  <a:schemeClr val="tx1"/>
                </a:solidFill>
                <a:latin typeface="Times New Roman" pitchFamily="18" charset="0"/>
                <a:cs typeface="Times New Roman" pitchFamily="18" charset="0"/>
              </a:rPr>
              <a:t/>
            </a:r>
            <a:br>
              <a:rPr lang="lt-LT" sz="4800" dirty="0" smtClean="0">
                <a:solidFill>
                  <a:schemeClr val="tx1"/>
                </a:solidFill>
                <a:latin typeface="Times New Roman" pitchFamily="18" charset="0"/>
                <a:cs typeface="Times New Roman" pitchFamily="18" charset="0"/>
              </a:rPr>
            </a:br>
            <a:endParaRPr lang="en-US" sz="4800" dirty="0">
              <a:solidFill>
                <a:schemeClr val="tx1"/>
              </a:solidFill>
              <a:latin typeface="Times New Roman" pitchFamily="18" charset="0"/>
              <a:cs typeface="Times New Roman" pitchFamily="18" charset="0"/>
            </a:endParaRPr>
          </a:p>
        </p:txBody>
      </p:sp>
      <p:pic>
        <p:nvPicPr>
          <p:cNvPr id="5" name="Content Placeholder 4" descr="koliazas vaisių salotos 1.jpg"/>
          <p:cNvPicPr>
            <a:picLocks noGrp="1" noChangeAspect="1"/>
          </p:cNvPicPr>
          <p:nvPr>
            <p:ph sz="half" idx="1"/>
          </p:nvPr>
        </p:nvPicPr>
        <p:blipFill>
          <a:blip r:embed="rId2"/>
          <a:stretch>
            <a:fillRect/>
          </a:stretch>
        </p:blipFill>
        <p:spPr>
          <a:xfrm>
            <a:off x="677863" y="2535339"/>
            <a:ext cx="4183062" cy="3131934"/>
          </a:xfrm>
        </p:spPr>
      </p:pic>
      <p:pic>
        <p:nvPicPr>
          <p:cNvPr id="6" name="Content Placeholder 5" descr="koliazas vaisių salotos 2.jpg"/>
          <p:cNvPicPr>
            <a:picLocks noGrp="1" noChangeAspect="1"/>
          </p:cNvPicPr>
          <p:nvPr>
            <p:ph sz="half" idx="2"/>
          </p:nvPr>
        </p:nvPicPr>
        <p:blipFill>
          <a:blip r:embed="rId3"/>
          <a:stretch>
            <a:fillRect/>
          </a:stretch>
        </p:blipFill>
        <p:spPr>
          <a:xfrm>
            <a:off x="5089525" y="2534745"/>
            <a:ext cx="4184650" cy="3133123"/>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2149" y="1724297"/>
            <a:ext cx="3669712" cy="692332"/>
          </a:xfrm>
        </p:spPr>
        <p:txBody>
          <a:bodyPr>
            <a:normAutofit fontScale="90000"/>
          </a:bodyPr>
          <a:lstStyle/>
          <a:p>
            <a:pPr algn="ctr"/>
            <a:r>
              <a:rPr lang="en-US" b="1" dirty="0" err="1" smtClean="0">
                <a:solidFill>
                  <a:schemeClr val="tx1"/>
                </a:solidFill>
                <a:latin typeface="Times New Roman" pitchFamily="18" charset="0"/>
                <a:cs typeface="Times New Roman" pitchFamily="18" charset="0"/>
              </a:rPr>
              <a:t>Žaid</a:t>
            </a:r>
            <a:r>
              <a:rPr lang="lt-LT" b="1" dirty="0" smtClean="0">
                <a:solidFill>
                  <a:schemeClr val="tx1"/>
                </a:solidFill>
                <a:latin typeface="Times New Roman" pitchFamily="18" charset="0"/>
                <a:cs typeface="Times New Roman" pitchFamily="18" charset="0"/>
              </a:rPr>
              <a:t>žiame žaidimą</a:t>
            </a:r>
            <a:r>
              <a:rPr lang="en-US" b="1" dirty="0" smtClean="0">
                <a:solidFill>
                  <a:schemeClr val="tx1"/>
                </a:solidFill>
                <a:latin typeface="Times New Roman" pitchFamily="18" charset="0"/>
                <a:cs typeface="Times New Roman" pitchFamily="18" charset="0"/>
              </a:rPr>
              <a:t> ,,At</a:t>
            </a:r>
            <a:r>
              <a:rPr lang="lt-LT" b="1" dirty="0" smtClean="0">
                <a:solidFill>
                  <a:schemeClr val="tx1"/>
                </a:solidFill>
                <a:latin typeface="Times New Roman" pitchFamily="18" charset="0"/>
                <a:cs typeface="Times New Roman" pitchFamily="18" charset="0"/>
              </a:rPr>
              <a:t>pažin</a:t>
            </a:r>
            <a:r>
              <a:rPr lang="en-US" b="1" dirty="0" smtClean="0">
                <a:solidFill>
                  <a:schemeClr val="tx1"/>
                </a:solidFill>
                <a:latin typeface="Times New Roman" pitchFamily="18" charset="0"/>
                <a:cs typeface="Times New Roman" pitchFamily="18" charset="0"/>
              </a:rPr>
              <a:t>k </a:t>
            </a:r>
            <a:r>
              <a:rPr lang="en-US" b="1" dirty="0" err="1" smtClean="0">
                <a:solidFill>
                  <a:schemeClr val="tx1"/>
                </a:solidFill>
                <a:latin typeface="Times New Roman" pitchFamily="18" charset="0"/>
                <a:cs typeface="Times New Roman" pitchFamily="18" charset="0"/>
              </a:rPr>
              <a:t>vaisių</a:t>
            </a:r>
            <a:r>
              <a:rPr lang="en-US" b="1" dirty="0" smtClean="0">
                <a:solidFill>
                  <a:schemeClr val="tx1"/>
                </a:solidFill>
                <a:latin typeface="Times New Roman" pitchFamily="18" charset="0"/>
                <a:cs typeface="Times New Roman" pitchFamily="18" charset="0"/>
              </a:rPr>
              <a:t> </a:t>
            </a:r>
            <a:r>
              <a:rPr lang="en-US" b="1" dirty="0" err="1" smtClean="0">
                <a:solidFill>
                  <a:schemeClr val="tx1"/>
                </a:solidFill>
                <a:latin typeface="Times New Roman" pitchFamily="18" charset="0"/>
                <a:cs typeface="Times New Roman" pitchFamily="18" charset="0"/>
              </a:rPr>
              <a:t>pagal</a:t>
            </a:r>
            <a:r>
              <a:rPr lang="en-US" b="1" dirty="0" smtClean="0">
                <a:solidFill>
                  <a:schemeClr val="tx1"/>
                </a:solidFill>
                <a:latin typeface="Times New Roman" pitchFamily="18" charset="0"/>
                <a:cs typeface="Times New Roman" pitchFamily="18" charset="0"/>
              </a:rPr>
              <a:t> </a:t>
            </a:r>
            <a:r>
              <a:rPr lang="en-US" b="1" dirty="0" err="1" smtClean="0">
                <a:solidFill>
                  <a:schemeClr val="tx1"/>
                </a:solidFill>
                <a:latin typeface="Times New Roman" pitchFamily="18" charset="0"/>
                <a:cs typeface="Times New Roman" pitchFamily="18" charset="0"/>
              </a:rPr>
              <a:t>skonį</a:t>
            </a:r>
            <a:r>
              <a:rPr lang="en-US" b="1" dirty="0" smtClean="0">
                <a:solidFill>
                  <a:schemeClr val="tx1"/>
                </a:solidFill>
                <a:latin typeface="Times New Roman" pitchFamily="18" charset="0"/>
                <a:cs typeface="Times New Roman" pitchFamily="18" charset="0"/>
              </a:rPr>
              <a:t>’’</a:t>
            </a:r>
            <a:endParaRPr lang="en-US" b="1" dirty="0">
              <a:solidFill>
                <a:schemeClr val="tx1"/>
              </a:solidFill>
              <a:latin typeface="Times New Roman" pitchFamily="18" charset="0"/>
              <a:cs typeface="Times New Roman" pitchFamily="18" charset="0"/>
            </a:endParaRPr>
          </a:p>
        </p:txBody>
      </p:sp>
      <p:pic>
        <p:nvPicPr>
          <p:cNvPr id="5" name="Content Placeholder 4" descr="koliazas atpa-ink pagal skonį 2.jpg"/>
          <p:cNvPicPr>
            <a:picLocks noGrp="1" noChangeAspect="1"/>
          </p:cNvPicPr>
          <p:nvPr>
            <p:ph idx="1"/>
          </p:nvPr>
        </p:nvPicPr>
        <p:blipFill>
          <a:blip r:embed="rId2"/>
          <a:stretch>
            <a:fillRect/>
          </a:stretch>
        </p:blipFill>
        <p:spPr>
          <a:xfrm>
            <a:off x="4760913" y="1588607"/>
            <a:ext cx="4513262" cy="3379160"/>
          </a:xfrm>
        </p:spPr>
      </p:pic>
      <p:sp>
        <p:nvSpPr>
          <p:cNvPr id="4" name="Text Placeholder 3"/>
          <p:cNvSpPr>
            <a:spLocks noGrp="1"/>
          </p:cNvSpPr>
          <p:nvPr>
            <p:ph type="body" sz="half" idx="2"/>
          </p:nvPr>
        </p:nvSpPr>
        <p:spPr/>
        <p:txBody>
          <a:bodyPr>
            <a:normAutofit/>
          </a:bodyPr>
          <a:lstStyle/>
          <a:p>
            <a:pPr algn="just"/>
            <a:r>
              <a:rPr lang="lt-LT" dirty="0" smtClean="0">
                <a:solidFill>
                  <a:schemeClr val="tx1"/>
                </a:solidFill>
                <a:latin typeface="Times New Roman" pitchFamily="18" charset="0"/>
                <a:cs typeface="Times New Roman" pitchFamily="18" charset="0"/>
              </a:rPr>
              <a:t>Su grupės ,,Ežiukai‘‘ ugdytiniais visą savaitę gilinome žinias apie visavertę mitybą, žaidėme žaidimą ,,Atpažink vaisių pagal skonį‘‘. Penktadienį gaminome sveikuoliškas salotas iš vaisių ir jogurto. Salotų gaminimo procesas vaikams buvo labai smagus ir įtraukiantis. Vaikai patys pjaustė, prisiminė ir pakartojo kiekvieno vaisiaus pavadinimą, mokėsi kultūringo elgesio prie stalo. Vaikai noriai skanavo savo pagamintas salotas, sužinojo vaisių naudą žmogaus sveikatai</a:t>
            </a:r>
            <a:r>
              <a:rPr lang="lt-LT" dirty="0" smtClean="0"/>
              <a: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err="1" smtClean="0">
                <a:solidFill>
                  <a:schemeClr val="tx1"/>
                </a:solidFill>
                <a:latin typeface="Times New Roman" pitchFamily="18" charset="0"/>
                <a:cs typeface="Times New Roman" pitchFamily="18" charset="0"/>
              </a:rPr>
              <a:t>Kepame</a:t>
            </a:r>
            <a:r>
              <a:rPr lang="en-US" sz="4800" dirty="0" smtClean="0">
                <a:solidFill>
                  <a:schemeClr val="tx1"/>
                </a:solidFill>
                <a:latin typeface="Times New Roman" pitchFamily="18" charset="0"/>
                <a:cs typeface="Times New Roman" pitchFamily="18" charset="0"/>
              </a:rPr>
              <a:t> </a:t>
            </a:r>
            <a:r>
              <a:rPr lang="en-US" sz="4800" dirty="0" err="1" smtClean="0">
                <a:solidFill>
                  <a:schemeClr val="tx1"/>
                </a:solidFill>
                <a:latin typeface="Times New Roman" pitchFamily="18" charset="0"/>
                <a:cs typeface="Times New Roman" pitchFamily="18" charset="0"/>
              </a:rPr>
              <a:t>obuolių</a:t>
            </a:r>
            <a:r>
              <a:rPr lang="en-US" sz="4800" dirty="0" smtClean="0">
                <a:solidFill>
                  <a:schemeClr val="tx1"/>
                </a:solidFill>
                <a:latin typeface="Times New Roman" pitchFamily="18" charset="0"/>
                <a:cs typeface="Times New Roman" pitchFamily="18" charset="0"/>
              </a:rPr>
              <a:t> </a:t>
            </a:r>
            <a:r>
              <a:rPr lang="en-US" sz="4800" dirty="0" err="1" smtClean="0">
                <a:solidFill>
                  <a:schemeClr val="tx1"/>
                </a:solidFill>
                <a:latin typeface="Times New Roman" pitchFamily="18" charset="0"/>
                <a:cs typeface="Times New Roman" pitchFamily="18" charset="0"/>
              </a:rPr>
              <a:t>pyragą</a:t>
            </a:r>
            <a:endParaRPr lang="en-US" sz="4800" dirty="0">
              <a:solidFill>
                <a:schemeClr val="tx1"/>
              </a:solidFill>
              <a:latin typeface="Times New Roman" pitchFamily="18" charset="0"/>
              <a:cs typeface="Times New Roman" pitchFamily="18" charset="0"/>
            </a:endParaRPr>
          </a:p>
        </p:txBody>
      </p:sp>
      <p:pic>
        <p:nvPicPr>
          <p:cNvPr id="5" name="Content Placeholder 4" descr="piZap.jpg"/>
          <p:cNvPicPr>
            <a:picLocks noGrp="1" noChangeAspect="1"/>
          </p:cNvPicPr>
          <p:nvPr>
            <p:ph sz="half" idx="1"/>
          </p:nvPr>
        </p:nvPicPr>
        <p:blipFill>
          <a:blip r:embed="rId2"/>
          <a:stretch>
            <a:fillRect/>
          </a:stretch>
        </p:blipFill>
        <p:spPr>
          <a:xfrm>
            <a:off x="655560" y="2534891"/>
            <a:ext cx="4774766" cy="3575977"/>
          </a:xfrm>
        </p:spPr>
      </p:pic>
      <p:pic>
        <p:nvPicPr>
          <p:cNvPr id="6" name="Content Placeholder 5" descr="piZap (1).jpg"/>
          <p:cNvPicPr>
            <a:picLocks noGrp="1" noChangeAspect="1"/>
          </p:cNvPicPr>
          <p:nvPr>
            <p:ph sz="half" idx="2"/>
          </p:nvPr>
        </p:nvPicPr>
        <p:blipFill>
          <a:blip r:embed="rId3"/>
          <a:stretch>
            <a:fillRect/>
          </a:stretch>
        </p:blipFill>
        <p:spPr>
          <a:xfrm>
            <a:off x="5285678" y="2534296"/>
            <a:ext cx="4698521" cy="3518876"/>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8456" y="1498604"/>
            <a:ext cx="3813405" cy="931087"/>
          </a:xfrm>
        </p:spPr>
        <p:txBody>
          <a:bodyPr>
            <a:noAutofit/>
          </a:bodyPr>
          <a:lstStyle/>
          <a:p>
            <a:pPr algn="ctr"/>
            <a:r>
              <a:rPr lang="en-US" sz="3200" b="1" dirty="0" err="1" smtClean="0">
                <a:solidFill>
                  <a:schemeClr val="tx1"/>
                </a:solidFill>
                <a:latin typeface="Times New Roman" pitchFamily="18" charset="0"/>
                <a:cs typeface="Times New Roman" pitchFamily="18" charset="0"/>
              </a:rPr>
              <a:t>Skanaujame</a:t>
            </a:r>
            <a:r>
              <a:rPr lang="en-US" sz="3200" b="1" dirty="0" smtClean="0">
                <a:solidFill>
                  <a:schemeClr val="tx1"/>
                </a:solidFill>
                <a:latin typeface="Times New Roman" pitchFamily="18" charset="0"/>
                <a:cs typeface="Times New Roman" pitchFamily="18" charset="0"/>
              </a:rPr>
              <a:t> </a:t>
            </a:r>
            <a:r>
              <a:rPr lang="en-US" sz="3200" b="1" dirty="0" err="1" smtClean="0">
                <a:solidFill>
                  <a:schemeClr val="tx1"/>
                </a:solidFill>
                <a:latin typeface="Times New Roman" pitchFamily="18" charset="0"/>
                <a:cs typeface="Times New Roman" pitchFamily="18" charset="0"/>
              </a:rPr>
              <a:t>obuoliukus</a:t>
            </a:r>
            <a:r>
              <a:rPr lang="en-US" sz="3200" b="1" dirty="0" smtClean="0">
                <a:solidFill>
                  <a:schemeClr val="tx1"/>
                </a:solidFill>
                <a:latin typeface="Times New Roman" pitchFamily="18" charset="0"/>
                <a:cs typeface="Times New Roman" pitchFamily="18" charset="0"/>
              </a:rPr>
              <a:t> </a:t>
            </a:r>
            <a:r>
              <a:rPr lang="en-US" sz="3200" b="1" dirty="0" err="1" smtClean="0">
                <a:solidFill>
                  <a:schemeClr val="tx1"/>
                </a:solidFill>
                <a:latin typeface="Times New Roman" pitchFamily="18" charset="0"/>
                <a:cs typeface="Times New Roman" pitchFamily="18" charset="0"/>
              </a:rPr>
              <a:t>ir</a:t>
            </a:r>
            <a:r>
              <a:rPr lang="en-US" sz="3200" b="1" dirty="0" smtClean="0">
                <a:solidFill>
                  <a:schemeClr val="tx1"/>
                </a:solidFill>
                <a:latin typeface="Times New Roman" pitchFamily="18" charset="0"/>
                <a:cs typeface="Times New Roman" pitchFamily="18" charset="0"/>
              </a:rPr>
              <a:t> </a:t>
            </a:r>
            <a:r>
              <a:rPr lang="en-US" sz="3200" b="1" dirty="0" err="1" smtClean="0">
                <a:solidFill>
                  <a:schemeClr val="tx1"/>
                </a:solidFill>
                <a:latin typeface="Times New Roman" pitchFamily="18" charset="0"/>
                <a:cs typeface="Times New Roman" pitchFamily="18" charset="0"/>
              </a:rPr>
              <a:t>tėvelių</a:t>
            </a:r>
            <a:r>
              <a:rPr lang="en-US" sz="3200" b="1" dirty="0" smtClean="0">
                <a:solidFill>
                  <a:schemeClr val="tx1"/>
                </a:solidFill>
                <a:latin typeface="Times New Roman" pitchFamily="18" charset="0"/>
                <a:cs typeface="Times New Roman" pitchFamily="18" charset="0"/>
              </a:rPr>
              <a:t> </a:t>
            </a:r>
            <a:r>
              <a:rPr lang="en-US" sz="3200" b="1" dirty="0" err="1" smtClean="0">
                <a:solidFill>
                  <a:schemeClr val="tx1"/>
                </a:solidFill>
                <a:latin typeface="Times New Roman" pitchFamily="18" charset="0"/>
                <a:cs typeface="Times New Roman" pitchFamily="18" charset="0"/>
              </a:rPr>
              <a:t>atneštas</a:t>
            </a:r>
            <a:r>
              <a:rPr lang="en-US" sz="3200" b="1" dirty="0" smtClean="0">
                <a:solidFill>
                  <a:schemeClr val="tx1"/>
                </a:solidFill>
                <a:latin typeface="Times New Roman" pitchFamily="18" charset="0"/>
                <a:cs typeface="Times New Roman" pitchFamily="18" charset="0"/>
              </a:rPr>
              <a:t> </a:t>
            </a:r>
            <a:r>
              <a:rPr lang="en-US" sz="3200" b="1" dirty="0" err="1" smtClean="0">
                <a:solidFill>
                  <a:schemeClr val="tx1"/>
                </a:solidFill>
                <a:latin typeface="Times New Roman" pitchFamily="18" charset="0"/>
                <a:cs typeface="Times New Roman" pitchFamily="18" charset="0"/>
              </a:rPr>
              <a:t>uogytes</a:t>
            </a:r>
            <a:endParaRPr lang="en-US" sz="3200" b="1" dirty="0">
              <a:solidFill>
                <a:schemeClr val="tx1"/>
              </a:solidFill>
              <a:latin typeface="Times New Roman" pitchFamily="18" charset="0"/>
              <a:cs typeface="Times New Roman" pitchFamily="18" charset="0"/>
            </a:endParaRPr>
          </a:p>
        </p:txBody>
      </p:sp>
      <p:pic>
        <p:nvPicPr>
          <p:cNvPr id="5" name="Content Placeholder 4" descr="Messenger_creation_14322e08-d23c-4f9c-94da-48f203274d90.jpeg"/>
          <p:cNvPicPr>
            <a:picLocks noGrp="1" noChangeAspect="1"/>
          </p:cNvPicPr>
          <p:nvPr>
            <p:ph idx="1"/>
          </p:nvPr>
        </p:nvPicPr>
        <p:blipFill>
          <a:blip r:embed="rId2"/>
          <a:stretch>
            <a:fillRect/>
          </a:stretch>
        </p:blipFill>
        <p:spPr>
          <a:xfrm>
            <a:off x="4944666" y="514350"/>
            <a:ext cx="4145756" cy="5527675"/>
          </a:xfrm>
        </p:spPr>
      </p:pic>
      <p:sp>
        <p:nvSpPr>
          <p:cNvPr id="4" name="Text Placeholder 3"/>
          <p:cNvSpPr>
            <a:spLocks noGrp="1"/>
          </p:cNvSpPr>
          <p:nvPr>
            <p:ph type="body" sz="half" idx="2"/>
          </p:nvPr>
        </p:nvSpPr>
        <p:spPr/>
        <p:txBody>
          <a:bodyPr>
            <a:normAutofit/>
          </a:bodyPr>
          <a:lstStyle/>
          <a:p>
            <a:r>
              <a:rPr lang="lt-LT" sz="2800" dirty="0" smtClean="0">
                <a:latin typeface="Times New Roman" panose="02020603050405020304" pitchFamily="18" charset="0"/>
                <a:cs typeface="Times New Roman" panose="02020603050405020304" pitchFamily="18" charset="0"/>
              </a:rPr>
              <a:t>Tikime, kad dirbdami darniai, įtraukdami ir tėvelius, galime pasiekti esminių vaikų mitybos pokyčių.</a:t>
            </a:r>
            <a:endParaRPr lang="en-US" sz="2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pPr algn="ctr"/>
            <a:r>
              <a:rPr lang="en-US" dirty="0" err="1" smtClean="0"/>
              <a:t>Rugpjūčio</a:t>
            </a:r>
            <a:r>
              <a:rPr lang="lt-LT" dirty="0" smtClean="0"/>
              <a:t> iššūkis</a:t>
            </a:r>
            <a:br>
              <a:rPr lang="lt-LT" dirty="0" smtClean="0"/>
            </a:br>
            <a:r>
              <a:rPr lang="en-US" dirty="0" smtClean="0">
                <a:solidFill>
                  <a:schemeClr val="tx1"/>
                </a:solidFill>
              </a:rPr>
              <a:t>,,</a:t>
            </a:r>
            <a:r>
              <a:rPr lang="en-US" sz="4000" dirty="0" err="1" smtClean="0">
                <a:solidFill>
                  <a:schemeClr val="tx1"/>
                </a:solidFill>
                <a:latin typeface="Times New Roman" pitchFamily="18" charset="0"/>
                <a:cs typeface="Times New Roman" pitchFamily="18" charset="0"/>
              </a:rPr>
              <a:t>Geriausi</a:t>
            </a:r>
            <a:r>
              <a:rPr lang="en-US" sz="4000" dirty="0" smtClean="0">
                <a:solidFill>
                  <a:schemeClr val="tx1"/>
                </a:solidFill>
                <a:latin typeface="Times New Roman" pitchFamily="18" charset="0"/>
                <a:cs typeface="Times New Roman" pitchFamily="18" charset="0"/>
              </a:rPr>
              <a:t> </a:t>
            </a:r>
            <a:r>
              <a:rPr lang="en-US" sz="4000" dirty="0" err="1" smtClean="0">
                <a:solidFill>
                  <a:schemeClr val="tx1"/>
                </a:solidFill>
                <a:latin typeface="Times New Roman" pitchFamily="18" charset="0"/>
                <a:cs typeface="Times New Roman" pitchFamily="18" charset="0"/>
              </a:rPr>
              <a:t>vaistai</a:t>
            </a:r>
            <a:r>
              <a:rPr lang="en-US" sz="4000" dirty="0" smtClean="0">
                <a:solidFill>
                  <a:schemeClr val="tx1"/>
                </a:solidFill>
                <a:latin typeface="Times New Roman" pitchFamily="18" charset="0"/>
                <a:cs typeface="Times New Roman" pitchFamily="18" charset="0"/>
              </a:rPr>
              <a:t> – </a:t>
            </a:r>
            <a:r>
              <a:rPr lang="en-US" sz="4000" dirty="0" err="1" smtClean="0">
                <a:solidFill>
                  <a:schemeClr val="tx1"/>
                </a:solidFill>
                <a:latin typeface="Times New Roman" pitchFamily="18" charset="0"/>
                <a:cs typeface="Times New Roman" pitchFamily="18" charset="0"/>
              </a:rPr>
              <a:t>grynas</a:t>
            </a:r>
            <a:r>
              <a:rPr lang="en-US" sz="4000" dirty="0" smtClean="0">
                <a:solidFill>
                  <a:schemeClr val="tx1"/>
                </a:solidFill>
                <a:latin typeface="Times New Roman" pitchFamily="18" charset="0"/>
                <a:cs typeface="Times New Roman" pitchFamily="18" charset="0"/>
              </a:rPr>
              <a:t> </a:t>
            </a:r>
            <a:r>
              <a:rPr lang="en-US" sz="4000" dirty="0" err="1" smtClean="0">
                <a:solidFill>
                  <a:schemeClr val="tx1"/>
                </a:solidFill>
                <a:latin typeface="Times New Roman" pitchFamily="18" charset="0"/>
                <a:cs typeface="Times New Roman" pitchFamily="18" charset="0"/>
              </a:rPr>
              <a:t>oras</a:t>
            </a:r>
            <a:r>
              <a:rPr lang="en-US" sz="4000" dirty="0" smtClean="0">
                <a:solidFill>
                  <a:schemeClr val="tx1"/>
                </a:solidFill>
                <a:latin typeface="Times New Roman" pitchFamily="18" charset="0"/>
                <a:cs typeface="Times New Roman" pitchFamily="18" charset="0"/>
              </a:rPr>
              <a:t>, </a:t>
            </a:r>
            <a:r>
              <a:rPr lang="en-US" sz="4000" dirty="0" err="1" smtClean="0">
                <a:solidFill>
                  <a:schemeClr val="tx1"/>
                </a:solidFill>
                <a:latin typeface="Times New Roman" pitchFamily="18" charset="0"/>
                <a:cs typeface="Times New Roman" pitchFamily="18" charset="0"/>
              </a:rPr>
              <a:t>šiltas</a:t>
            </a:r>
            <a:r>
              <a:rPr lang="en-US" sz="4000" dirty="0" smtClean="0">
                <a:solidFill>
                  <a:schemeClr val="tx1"/>
                </a:solidFill>
                <a:latin typeface="Times New Roman" pitchFamily="18" charset="0"/>
                <a:cs typeface="Times New Roman" pitchFamily="18" charset="0"/>
              </a:rPr>
              <a:t> </a:t>
            </a:r>
            <a:r>
              <a:rPr lang="en-US" sz="4000" dirty="0" err="1" smtClean="0">
                <a:solidFill>
                  <a:schemeClr val="tx1"/>
                </a:solidFill>
                <a:latin typeface="Times New Roman" pitchFamily="18" charset="0"/>
                <a:cs typeface="Times New Roman" pitchFamily="18" charset="0"/>
              </a:rPr>
              <a:t>vanduo</a:t>
            </a:r>
            <a:r>
              <a:rPr lang="en-US" sz="4000" dirty="0" smtClean="0">
                <a:solidFill>
                  <a:schemeClr val="tx1"/>
                </a:solidFill>
                <a:latin typeface="Times New Roman" pitchFamily="18" charset="0"/>
                <a:cs typeface="Times New Roman" pitchFamily="18" charset="0"/>
              </a:rPr>
              <a:t> </a:t>
            </a:r>
            <a:r>
              <a:rPr lang="en-US" sz="4000" dirty="0" err="1" smtClean="0">
                <a:solidFill>
                  <a:schemeClr val="tx1"/>
                </a:solidFill>
                <a:latin typeface="Times New Roman" pitchFamily="18" charset="0"/>
                <a:cs typeface="Times New Roman" pitchFamily="18" charset="0"/>
              </a:rPr>
              <a:t>ir</a:t>
            </a:r>
            <a:r>
              <a:rPr lang="en-US" sz="4000" dirty="0" smtClean="0">
                <a:solidFill>
                  <a:schemeClr val="tx1"/>
                </a:solidFill>
                <a:latin typeface="Times New Roman" pitchFamily="18" charset="0"/>
                <a:cs typeface="Times New Roman" pitchFamily="18" charset="0"/>
              </a:rPr>
              <a:t> </a:t>
            </a:r>
            <a:r>
              <a:rPr lang="en-US" sz="4000" dirty="0" err="1" smtClean="0">
                <a:solidFill>
                  <a:schemeClr val="tx1"/>
                </a:solidFill>
                <a:latin typeface="Times New Roman" pitchFamily="18" charset="0"/>
                <a:cs typeface="Times New Roman" pitchFamily="18" charset="0"/>
              </a:rPr>
              <a:t>fizinis</a:t>
            </a:r>
            <a:r>
              <a:rPr lang="en-US" sz="4000" dirty="0" smtClean="0">
                <a:solidFill>
                  <a:schemeClr val="tx1"/>
                </a:solidFill>
                <a:latin typeface="Times New Roman" pitchFamily="18" charset="0"/>
                <a:cs typeface="Times New Roman" pitchFamily="18" charset="0"/>
              </a:rPr>
              <a:t> </a:t>
            </a:r>
            <a:r>
              <a:rPr lang="en-US" sz="4000" dirty="0" err="1" smtClean="0">
                <a:solidFill>
                  <a:schemeClr val="tx1"/>
                </a:solidFill>
                <a:latin typeface="Times New Roman" pitchFamily="18" charset="0"/>
                <a:cs typeface="Times New Roman" pitchFamily="18" charset="0"/>
              </a:rPr>
              <a:t>darbas</a:t>
            </a:r>
            <a:r>
              <a:rPr lang="en-US" sz="4000" dirty="0" smtClean="0">
                <a:solidFill>
                  <a:schemeClr val="tx1"/>
                </a:solidFill>
                <a:latin typeface="Times New Roman" pitchFamily="18" charset="0"/>
                <a:cs typeface="Times New Roman" pitchFamily="18" charset="0"/>
              </a:rPr>
              <a:t>’’</a:t>
            </a:r>
            <a:r>
              <a:rPr lang="en-US" dirty="0" smtClean="0">
                <a:solidFill>
                  <a:schemeClr val="tx1"/>
                </a:solidFill>
              </a:rPr>
              <a:t/>
            </a:r>
            <a:br>
              <a:rPr lang="en-US" dirty="0" smtClean="0">
                <a:solidFill>
                  <a:schemeClr val="tx1"/>
                </a:solidFill>
              </a:rPr>
            </a:br>
            <a:r>
              <a:rPr lang="en-US" dirty="0" smtClean="0">
                <a:solidFill>
                  <a:schemeClr val="tx1"/>
                </a:solidFill>
              </a:rPr>
              <a:t/>
            </a:r>
            <a:br>
              <a:rPr lang="en-US" dirty="0" smtClean="0">
                <a:solidFill>
                  <a:schemeClr val="tx1"/>
                </a:solidFill>
              </a:rPr>
            </a:br>
            <a:endParaRPr lang="lt-LT" dirty="0">
              <a:solidFill>
                <a:schemeClr val="tx1"/>
              </a:solidFill>
            </a:endParaRPr>
          </a:p>
        </p:txBody>
      </p:sp>
      <p:pic>
        <p:nvPicPr>
          <p:cNvPr id="8194" name="Picture 2" descr="https://sveikatavisusmetus.lt/wp-content/uploads/2024/02/jordan-whitt-sobXgw6KfiQ-unsplash-300x200.jpg"/>
          <p:cNvPicPr>
            <a:picLocks noChangeAspect="1" noChangeArrowheads="1"/>
          </p:cNvPicPr>
          <p:nvPr/>
        </p:nvPicPr>
        <p:blipFill>
          <a:blip r:embed="rId2"/>
          <a:srcRect/>
          <a:stretch>
            <a:fillRect/>
          </a:stretch>
        </p:blipFill>
        <p:spPr bwMode="auto">
          <a:xfrm>
            <a:off x="2017030" y="2390504"/>
            <a:ext cx="5858692" cy="3905794"/>
          </a:xfrm>
          <a:prstGeom prst="rect">
            <a:avLst/>
          </a:prstGeom>
          <a:noFill/>
        </p:spPr>
      </p:pic>
    </p:spTree>
    <p:extLst>
      <p:ext uri="{BB962C8B-B14F-4D97-AF65-F5344CB8AC3E}">
        <p14:creationId xmlns:p14="http://schemas.microsoft.com/office/powerpoint/2010/main" val="2312829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560" y="847492"/>
            <a:ext cx="8716441" cy="5731727"/>
          </a:xfrm>
        </p:spPr>
        <p:txBody>
          <a:bodyPr>
            <a:noAutofit/>
          </a:bodyPr>
          <a:lstStyle/>
          <a:p>
            <a:r>
              <a:rPr lang="lt-LT" i="1" dirty="0" smtClean="0">
                <a:solidFill>
                  <a:schemeClr val="tx1"/>
                </a:solidFill>
                <a:latin typeface="Times New Roman" pitchFamily="18" charset="0"/>
                <a:cs typeface="Times New Roman" pitchFamily="18" charset="0"/>
              </a:rPr>
              <a:t>Grūdinimas </a:t>
            </a:r>
            <a:r>
              <a:rPr lang="lt-LT" dirty="0" smtClean="0">
                <a:solidFill>
                  <a:schemeClr val="tx1"/>
                </a:solidFill>
                <a:latin typeface="Times New Roman" pitchFamily="18" charset="0"/>
                <a:cs typeface="Times New Roman" pitchFamily="18" charset="0"/>
              </a:rPr>
              <a:t>– vienas iš geriausių būdų stiprinti </a:t>
            </a:r>
            <a:r>
              <a:rPr lang="lt-LT" i="1" dirty="0" smtClean="0">
                <a:solidFill>
                  <a:schemeClr val="tx1"/>
                </a:solidFill>
                <a:latin typeface="Times New Roman" pitchFamily="18" charset="0"/>
                <a:cs typeface="Times New Roman" pitchFamily="18" charset="0"/>
              </a:rPr>
              <a:t>vaiko imunitetą</a:t>
            </a:r>
            <a:r>
              <a:rPr lang="lt-LT" dirty="0" smtClean="0">
                <a:solidFill>
                  <a:schemeClr val="tx1"/>
                </a:solidFill>
                <a:latin typeface="Times New Roman" pitchFamily="18" charset="0"/>
                <a:cs typeface="Times New Roman" pitchFamily="18" charset="0"/>
              </a:rPr>
              <a:t>, o </a:t>
            </a:r>
            <a:r>
              <a:rPr lang="lt-LT" i="1" dirty="0" smtClean="0">
                <a:solidFill>
                  <a:schemeClr val="tx1"/>
                </a:solidFill>
                <a:latin typeface="Times New Roman" pitchFamily="18" charset="0"/>
                <a:cs typeface="Times New Roman" pitchFamily="18" charset="0"/>
              </a:rPr>
              <a:t>vasara</a:t>
            </a:r>
            <a:r>
              <a:rPr lang="lt-LT" dirty="0" smtClean="0">
                <a:solidFill>
                  <a:schemeClr val="tx1"/>
                </a:solidFill>
                <a:latin typeface="Times New Roman" pitchFamily="18" charset="0"/>
                <a:cs typeface="Times New Roman" pitchFamily="18" charset="0"/>
              </a:rPr>
              <a:t> – puikus metas pradėti. </a:t>
            </a:r>
            <a:r>
              <a:rPr lang="lt-LT" i="1" dirty="0" smtClean="0">
                <a:solidFill>
                  <a:schemeClr val="tx1"/>
                </a:solidFill>
                <a:latin typeface="Times New Roman" pitchFamily="18" charset="0"/>
                <a:cs typeface="Times New Roman" pitchFamily="18" charset="0"/>
              </a:rPr>
              <a:t>Užsigrūdinęs vaikas</a:t>
            </a:r>
            <a:r>
              <a:rPr lang="lt-LT" dirty="0" smtClean="0">
                <a:solidFill>
                  <a:schemeClr val="tx1"/>
                </a:solidFill>
                <a:latin typeface="Times New Roman" pitchFamily="18" charset="0"/>
                <a:cs typeface="Times New Roman" pitchFamily="18" charset="0"/>
              </a:rPr>
              <a:t> bus žvalesnis ir pajėgs atsispirti rudenį ir žiemą puolantiems virusams. </a:t>
            </a:r>
            <a:r>
              <a:rPr lang="lt-LT" i="1" dirty="0" smtClean="0">
                <a:solidFill>
                  <a:schemeClr val="tx1"/>
                </a:solidFill>
                <a:latin typeface="Times New Roman" pitchFamily="18" charset="0"/>
                <a:cs typeface="Times New Roman" pitchFamily="18" charset="0"/>
              </a:rPr>
              <a:t>Grūdinami mažyliai </a:t>
            </a:r>
            <a:r>
              <a:rPr lang="lt-LT" dirty="0" smtClean="0">
                <a:solidFill>
                  <a:schemeClr val="tx1"/>
                </a:solidFill>
                <a:latin typeface="Times New Roman" pitchFamily="18" charset="0"/>
                <a:cs typeface="Times New Roman" pitchFamily="18" charset="0"/>
              </a:rPr>
              <a:t>ne tik rečiau </a:t>
            </a:r>
            <a:r>
              <a:rPr lang="lt-LT" i="1" dirty="0" smtClean="0">
                <a:solidFill>
                  <a:schemeClr val="tx1"/>
                </a:solidFill>
                <a:latin typeface="Times New Roman" pitchFamily="18" charset="0"/>
                <a:cs typeface="Times New Roman" pitchFamily="18" charset="0"/>
              </a:rPr>
              <a:t>serga</a:t>
            </a:r>
            <a:r>
              <a:rPr lang="lt-LT" dirty="0" smtClean="0">
                <a:solidFill>
                  <a:schemeClr val="tx1"/>
                </a:solidFill>
                <a:latin typeface="Times New Roman" pitchFamily="18" charset="0"/>
                <a:cs typeface="Times New Roman" pitchFamily="18" charset="0"/>
              </a:rPr>
              <a:t>, bet ir sparčiau vystosi. </a:t>
            </a:r>
            <a:r>
              <a:rPr lang="lt-LT" i="1" dirty="0" smtClean="0">
                <a:solidFill>
                  <a:schemeClr val="tx1"/>
                </a:solidFill>
                <a:latin typeface="Times New Roman" pitchFamily="18" charset="0"/>
                <a:cs typeface="Times New Roman" pitchFamily="18" charset="0"/>
              </a:rPr>
              <a:t>Vanduo</a:t>
            </a:r>
            <a:r>
              <a:rPr lang="lt-LT" dirty="0" smtClean="0">
                <a:solidFill>
                  <a:schemeClr val="tx1"/>
                </a:solidFill>
                <a:latin typeface="Times New Roman" pitchFamily="18" charset="0"/>
                <a:cs typeface="Times New Roman" pitchFamily="18" charset="0"/>
              </a:rPr>
              <a:t>, </a:t>
            </a:r>
            <a:r>
              <a:rPr lang="lt-LT" i="1" dirty="0" smtClean="0">
                <a:solidFill>
                  <a:schemeClr val="tx1"/>
                </a:solidFill>
                <a:latin typeface="Times New Roman" pitchFamily="18" charset="0"/>
                <a:cs typeface="Times New Roman" pitchFamily="18" charset="0"/>
              </a:rPr>
              <a:t>oras</a:t>
            </a:r>
            <a:r>
              <a:rPr lang="lt-LT" dirty="0" smtClean="0">
                <a:solidFill>
                  <a:schemeClr val="tx1"/>
                </a:solidFill>
                <a:latin typeface="Times New Roman" pitchFamily="18" charset="0"/>
                <a:cs typeface="Times New Roman" pitchFamily="18" charset="0"/>
              </a:rPr>
              <a:t>, s</a:t>
            </a:r>
            <a:r>
              <a:rPr lang="lt-LT" i="1" dirty="0" smtClean="0">
                <a:solidFill>
                  <a:schemeClr val="tx1"/>
                </a:solidFill>
                <a:latin typeface="Times New Roman" pitchFamily="18" charset="0"/>
                <a:cs typeface="Times New Roman" pitchFamily="18" charset="0"/>
              </a:rPr>
              <a:t>aulė </a:t>
            </a:r>
            <a:r>
              <a:rPr lang="lt-LT" dirty="0" smtClean="0">
                <a:solidFill>
                  <a:schemeClr val="tx1"/>
                </a:solidFill>
                <a:latin typeface="Times New Roman" pitchFamily="18" charset="0"/>
                <a:cs typeface="Times New Roman" pitchFamily="18" charset="0"/>
              </a:rPr>
              <a:t>ir masažai ne tik efektyvios priemonės, bet ir smagios </a:t>
            </a:r>
            <a:r>
              <a:rPr lang="lt-LT" i="1" dirty="0" smtClean="0">
                <a:solidFill>
                  <a:schemeClr val="tx1"/>
                </a:solidFill>
                <a:latin typeface="Times New Roman" pitchFamily="18" charset="0"/>
                <a:cs typeface="Times New Roman" pitchFamily="18" charset="0"/>
              </a:rPr>
              <a:t>vasaros pramogos</a:t>
            </a:r>
            <a:r>
              <a:rPr lang="lt-LT" dirty="0" smtClean="0">
                <a:solidFill>
                  <a:schemeClr val="tx1"/>
                </a:solidFill>
                <a:latin typeface="Times New Roman" pitchFamily="18" charset="0"/>
                <a:cs typeface="Times New Roman" pitchFamily="18" charset="0"/>
              </a:rPr>
              <a:t>, kurios gerina nuotaiką.</a:t>
            </a:r>
            <a:endParaRPr lang="en-US" dirty="0">
              <a:solidFill>
                <a:schemeClr val="tx1"/>
              </a:solidFill>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R</a:t>
            </a:r>
            <a:r>
              <a:rPr lang="en-US" dirty="0" err="1" smtClean="0"/>
              <a:t>ugpj</a:t>
            </a:r>
            <a:r>
              <a:rPr lang="lt-LT" dirty="0"/>
              <a:t>ū</a:t>
            </a:r>
            <a:r>
              <a:rPr lang="en-US" dirty="0" smtClean="0"/>
              <a:t>t</a:t>
            </a:r>
            <a:r>
              <a:rPr lang="lt-LT" dirty="0" smtClean="0"/>
              <a:t>į</a:t>
            </a:r>
            <a:r>
              <a:rPr lang="en-US" dirty="0" smtClean="0"/>
              <a:t> </a:t>
            </a:r>
            <a:r>
              <a:rPr lang="en-US" dirty="0" err="1"/>
              <a:t>labiausiai</a:t>
            </a:r>
            <a:r>
              <a:rPr lang="en-US" dirty="0"/>
              <a:t> </a:t>
            </a:r>
            <a:r>
              <a:rPr lang="lt-LT" dirty="0" err="1" smtClean="0"/>
              <a:t>įš</a:t>
            </a:r>
            <a:r>
              <a:rPr lang="en-US" dirty="0" err="1" smtClean="0"/>
              <a:t>yla</a:t>
            </a:r>
            <a:r>
              <a:rPr lang="lt-LT" dirty="0"/>
              <a:t> </a:t>
            </a:r>
            <a:r>
              <a:rPr lang="en-US" dirty="0" err="1" smtClean="0"/>
              <a:t>vanduo</a:t>
            </a:r>
            <a:r>
              <a:rPr lang="en-US" dirty="0"/>
              <a:t>, </a:t>
            </a:r>
            <a:r>
              <a:rPr lang="en-US" dirty="0" err="1" smtClean="0"/>
              <a:t>tod</a:t>
            </a:r>
            <a:r>
              <a:rPr lang="lt-LT" dirty="0"/>
              <a:t>ė</a:t>
            </a:r>
            <a:r>
              <a:rPr lang="en-US" dirty="0" smtClean="0"/>
              <a:t>l </a:t>
            </a:r>
            <a:r>
              <a:rPr lang="en-US" dirty="0" err="1" smtClean="0"/>
              <a:t>nepamir</a:t>
            </a:r>
            <a:r>
              <a:rPr lang="lt-LT" dirty="0" smtClean="0"/>
              <a:t>š</a:t>
            </a:r>
            <a:r>
              <a:rPr lang="en-US" dirty="0" smtClean="0"/>
              <a:t>tame </a:t>
            </a:r>
            <a:r>
              <a:rPr lang="en-US" dirty="0"/>
              <a:t>jo </a:t>
            </a:r>
            <a:r>
              <a:rPr lang="en-US" dirty="0" err="1" smtClean="0"/>
              <a:t>malonum</a:t>
            </a:r>
            <a:r>
              <a:rPr lang="lt-LT" dirty="0" smtClean="0"/>
              <a:t>ų</a:t>
            </a:r>
            <a:endParaRPr lang="en-US" dirty="0"/>
          </a:p>
        </p:txBody>
      </p:sp>
      <p:pic>
        <p:nvPicPr>
          <p:cNvPr id="5" name="Turinio vietos rezervavimo ženklas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82068" y="2776775"/>
            <a:ext cx="5157715" cy="2901214"/>
          </a:xfrm>
        </p:spPr>
      </p:pic>
      <p:pic>
        <p:nvPicPr>
          <p:cNvPr id="6" name="Turinio vietos rezervavimo ženklas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81487" y="1930400"/>
            <a:ext cx="2653210" cy="4716818"/>
          </a:xfrm>
        </p:spPr>
      </p:pic>
    </p:spTree>
    <p:extLst>
      <p:ext uri="{BB962C8B-B14F-4D97-AF65-F5344CB8AC3E}">
        <p14:creationId xmlns:p14="http://schemas.microsoft.com/office/powerpoint/2010/main" val="766795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6522" y="609600"/>
            <a:ext cx="8596668" cy="1320800"/>
          </a:xfrm>
        </p:spPr>
        <p:txBody>
          <a:bodyPr>
            <a:normAutofit/>
          </a:bodyPr>
          <a:lstStyle/>
          <a:p>
            <a:pPr algn="ctr"/>
            <a:r>
              <a:rPr lang="lt-LT" sz="4800" dirty="0" smtClean="0">
                <a:solidFill>
                  <a:schemeClr val="tx1"/>
                </a:solidFill>
                <a:latin typeface="Times New Roman" pitchFamily="18" charset="0"/>
                <a:cs typeface="Times New Roman" pitchFamily="18" charset="0"/>
              </a:rPr>
              <a:t>Žaidimai gryname ore</a:t>
            </a:r>
            <a:endParaRPr lang="en-US" sz="4800" dirty="0">
              <a:solidFill>
                <a:schemeClr val="tx1"/>
              </a:solidFill>
              <a:latin typeface="Times New Roman" pitchFamily="18" charset="0"/>
              <a:cs typeface="Times New Roman" pitchFamily="18" charset="0"/>
            </a:endParaRPr>
          </a:p>
        </p:txBody>
      </p:sp>
      <p:pic>
        <p:nvPicPr>
          <p:cNvPr id="5" name="Turinio vietos rezervavimo ženklas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92098" y="2160588"/>
            <a:ext cx="3340337" cy="3881437"/>
          </a:xfrm>
        </p:spPr>
      </p:pic>
      <p:pic>
        <p:nvPicPr>
          <p:cNvPr id="6" name="Turinio vietos rezervavimo ženklas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241073" y="2160588"/>
            <a:ext cx="3159585" cy="3881437"/>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lt-LT" sz="4800" dirty="0" smtClean="0">
                <a:solidFill>
                  <a:schemeClr val="tx1"/>
                </a:solidFill>
                <a:latin typeface="Times New Roman" pitchFamily="18" charset="0"/>
                <a:cs typeface="Times New Roman" pitchFamily="18" charset="0"/>
              </a:rPr>
              <a:t>Orientacinis  žygis ,,Žygiuoju, žygiuoju, sveikatą tausoju’’</a:t>
            </a:r>
            <a:endParaRPr lang="en-US" sz="4800" dirty="0">
              <a:solidFill>
                <a:schemeClr val="tx1"/>
              </a:solidFill>
              <a:latin typeface="Times New Roman" pitchFamily="18" charset="0"/>
              <a:cs typeface="Times New Roman" pitchFamily="18" charset="0"/>
            </a:endParaRPr>
          </a:p>
        </p:txBody>
      </p:sp>
      <p:pic>
        <p:nvPicPr>
          <p:cNvPr id="5" name="Content Placeholder 4" descr="tur.jpeg"/>
          <p:cNvPicPr>
            <a:picLocks noGrp="1" noChangeAspect="1"/>
          </p:cNvPicPr>
          <p:nvPr>
            <p:ph sz="half" idx="1"/>
          </p:nvPr>
        </p:nvPicPr>
        <p:blipFill>
          <a:blip r:embed="rId2"/>
          <a:stretch>
            <a:fillRect/>
          </a:stretch>
        </p:blipFill>
        <p:spPr>
          <a:xfrm>
            <a:off x="677862" y="2274850"/>
            <a:ext cx="4526807" cy="3836018"/>
          </a:xfrm>
        </p:spPr>
      </p:pic>
      <p:pic>
        <p:nvPicPr>
          <p:cNvPr id="6" name="Content Placeholder 5" descr="tur.jpg"/>
          <p:cNvPicPr>
            <a:picLocks noGrp="1" noChangeAspect="1"/>
          </p:cNvPicPr>
          <p:nvPr>
            <p:ph sz="half" idx="2"/>
          </p:nvPr>
        </p:nvPicPr>
        <p:blipFill>
          <a:blip r:embed="rId3"/>
          <a:stretch>
            <a:fillRect/>
          </a:stretch>
        </p:blipFill>
        <p:spPr>
          <a:xfrm rot="5400000">
            <a:off x="5374886" y="2297154"/>
            <a:ext cx="3902929" cy="3813716"/>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                </a:t>
            </a:r>
            <a:r>
              <a:rPr lang="en-US" sz="4800" dirty="0" err="1" smtClean="0">
                <a:solidFill>
                  <a:schemeClr val="tx1"/>
                </a:solidFill>
                <a:latin typeface="Times New Roman" pitchFamily="18" charset="0"/>
                <a:cs typeface="Times New Roman" pitchFamily="18" charset="0"/>
              </a:rPr>
              <a:t>Šokio</a:t>
            </a:r>
            <a:r>
              <a:rPr lang="en-US" sz="4800" dirty="0" smtClean="0">
                <a:solidFill>
                  <a:schemeClr val="tx1"/>
                </a:solidFill>
                <a:latin typeface="Times New Roman" pitchFamily="18" charset="0"/>
                <a:cs typeface="Times New Roman" pitchFamily="18" charset="0"/>
              </a:rPr>
              <a:t> </a:t>
            </a:r>
            <a:r>
              <a:rPr lang="en-US" sz="4800" dirty="0" err="1" smtClean="0">
                <a:solidFill>
                  <a:schemeClr val="tx1"/>
                </a:solidFill>
                <a:latin typeface="Times New Roman" pitchFamily="18" charset="0"/>
                <a:cs typeface="Times New Roman" pitchFamily="18" charset="0"/>
              </a:rPr>
              <a:t>diena</a:t>
            </a:r>
            <a:r>
              <a:rPr lang="en-US" sz="4800" dirty="0" smtClean="0">
                <a:solidFill>
                  <a:schemeClr val="tx1"/>
                </a:solidFill>
                <a:latin typeface="Times New Roman" pitchFamily="18" charset="0"/>
                <a:cs typeface="Times New Roman" pitchFamily="18" charset="0"/>
              </a:rPr>
              <a:t> </a:t>
            </a:r>
            <a:r>
              <a:rPr lang="en-US" sz="4800" dirty="0" err="1" smtClean="0">
                <a:solidFill>
                  <a:schemeClr val="tx1"/>
                </a:solidFill>
                <a:latin typeface="Times New Roman" pitchFamily="18" charset="0"/>
                <a:cs typeface="Times New Roman" pitchFamily="18" charset="0"/>
              </a:rPr>
              <a:t>darželyje</a:t>
            </a:r>
            <a:endParaRPr lang="lt-LT" sz="5400" dirty="0"/>
          </a:p>
        </p:txBody>
      </p:sp>
      <p:pic>
        <p:nvPicPr>
          <p:cNvPr id="6" name="Content Placeholder 5" descr="20240516_165531.jpg"/>
          <p:cNvPicPr>
            <a:picLocks noGrp="1" noChangeAspect="1"/>
          </p:cNvPicPr>
          <p:nvPr>
            <p:ph sz="half" idx="2"/>
          </p:nvPr>
        </p:nvPicPr>
        <p:blipFill>
          <a:blip r:embed="rId2"/>
          <a:stretch>
            <a:fillRect/>
          </a:stretch>
        </p:blipFill>
        <p:spPr>
          <a:xfrm rot="10800000">
            <a:off x="5089525" y="2924373"/>
            <a:ext cx="4184650" cy="2353866"/>
          </a:xfrm>
        </p:spPr>
      </p:pic>
      <p:pic>
        <p:nvPicPr>
          <p:cNvPr id="5" name="Turinio vietos rezervavimo ženklas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77863" y="2923852"/>
            <a:ext cx="4183062" cy="2354908"/>
          </a:xfrm>
          <a:prstGeom prst="rect">
            <a:avLst/>
          </a:prstGeom>
        </p:spPr>
      </p:pic>
    </p:spTree>
    <p:extLst>
      <p:ext uri="{BB962C8B-B14F-4D97-AF65-F5344CB8AC3E}">
        <p14:creationId xmlns:p14="http://schemas.microsoft.com/office/powerpoint/2010/main" val="17749851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t-LT" sz="4800" dirty="0" smtClean="0">
                <a:solidFill>
                  <a:schemeClr val="tx1"/>
                </a:solidFill>
                <a:latin typeface="Times New Roman" pitchFamily="18" charset="0"/>
                <a:cs typeface="Times New Roman" pitchFamily="18" charset="0"/>
              </a:rPr>
              <a:t>Aktyvi veikla lauke</a:t>
            </a:r>
            <a:endParaRPr lang="en-US" sz="4800" dirty="0"/>
          </a:p>
        </p:txBody>
      </p:sp>
      <p:pic>
        <p:nvPicPr>
          <p:cNvPr id="5" name="Content Placeholder 4" descr="FB_IMG_1725351001613.jpg"/>
          <p:cNvPicPr>
            <a:picLocks noGrp="1" noChangeAspect="1"/>
          </p:cNvPicPr>
          <p:nvPr>
            <p:ph sz="half" idx="1"/>
          </p:nvPr>
        </p:nvPicPr>
        <p:blipFill>
          <a:blip r:embed="rId2"/>
          <a:stretch>
            <a:fillRect/>
          </a:stretch>
        </p:blipFill>
        <p:spPr>
          <a:xfrm>
            <a:off x="1313854" y="2160588"/>
            <a:ext cx="3323459" cy="3881437"/>
          </a:xfrm>
        </p:spPr>
      </p:pic>
      <p:pic>
        <p:nvPicPr>
          <p:cNvPr id="6" name="Content Placeholder 5" descr="FB_IMG_1725351030164.jpg"/>
          <p:cNvPicPr>
            <a:picLocks noGrp="1" noChangeAspect="1"/>
          </p:cNvPicPr>
          <p:nvPr>
            <p:ph sz="half" idx="2"/>
          </p:nvPr>
        </p:nvPicPr>
        <p:blipFill>
          <a:blip r:embed="rId3"/>
          <a:stretch>
            <a:fillRect/>
          </a:stretch>
        </p:blipFill>
        <p:spPr>
          <a:xfrm>
            <a:off x="5146766" y="2160588"/>
            <a:ext cx="3490623" cy="3881437"/>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err="1" smtClean="0">
                <a:solidFill>
                  <a:schemeClr val="tx1"/>
                </a:solidFill>
                <a:latin typeface="Times New Roman" pitchFamily="18" charset="0"/>
                <a:cs typeface="Times New Roman" pitchFamily="18" charset="0"/>
              </a:rPr>
              <a:t>Diena</a:t>
            </a:r>
            <a:r>
              <a:rPr lang="en-US" sz="5400" dirty="0" smtClean="0">
                <a:solidFill>
                  <a:schemeClr val="tx1"/>
                </a:solidFill>
                <a:latin typeface="Times New Roman" pitchFamily="18" charset="0"/>
                <a:cs typeface="Times New Roman" pitchFamily="18" charset="0"/>
              </a:rPr>
              <a:t> </a:t>
            </a:r>
            <a:r>
              <a:rPr lang="en-US" sz="5400" dirty="0" err="1" smtClean="0">
                <a:solidFill>
                  <a:schemeClr val="tx1"/>
                </a:solidFill>
                <a:latin typeface="Times New Roman" pitchFamily="18" charset="0"/>
                <a:cs typeface="Times New Roman" pitchFamily="18" charset="0"/>
              </a:rPr>
              <a:t>su</a:t>
            </a:r>
            <a:r>
              <a:rPr lang="en-US" sz="5400" dirty="0" smtClean="0">
                <a:solidFill>
                  <a:schemeClr val="tx1"/>
                </a:solidFill>
                <a:latin typeface="Times New Roman" pitchFamily="18" charset="0"/>
                <a:cs typeface="Times New Roman" pitchFamily="18" charset="0"/>
              </a:rPr>
              <a:t> </a:t>
            </a:r>
            <a:r>
              <a:rPr lang="en-US" sz="5400" dirty="0" err="1" smtClean="0">
                <a:solidFill>
                  <a:schemeClr val="tx1"/>
                </a:solidFill>
                <a:latin typeface="Times New Roman" pitchFamily="18" charset="0"/>
                <a:cs typeface="Times New Roman" pitchFamily="18" charset="0"/>
              </a:rPr>
              <a:t>paspirtukais</a:t>
            </a:r>
            <a:r>
              <a:rPr lang="en-US" sz="5400" dirty="0" smtClean="0">
                <a:solidFill>
                  <a:schemeClr val="tx1"/>
                </a:solidFill>
                <a:latin typeface="Times New Roman" pitchFamily="18" charset="0"/>
                <a:cs typeface="Times New Roman" pitchFamily="18" charset="0"/>
              </a:rPr>
              <a:t> </a:t>
            </a:r>
            <a:endParaRPr lang="en-US" sz="5400" dirty="0">
              <a:solidFill>
                <a:schemeClr val="tx1"/>
              </a:solidFill>
              <a:latin typeface="Times New Roman" pitchFamily="18" charset="0"/>
              <a:cs typeface="Times New Roman" pitchFamily="18" charset="0"/>
            </a:endParaRPr>
          </a:p>
        </p:txBody>
      </p:sp>
      <p:pic>
        <p:nvPicPr>
          <p:cNvPr id="5" name="Content Placeholder 4" descr="FB_IMG_1725351307348.jpg"/>
          <p:cNvPicPr>
            <a:picLocks noGrp="1" noChangeAspect="1"/>
          </p:cNvPicPr>
          <p:nvPr>
            <p:ph sz="half" idx="1"/>
          </p:nvPr>
        </p:nvPicPr>
        <p:blipFill>
          <a:blip r:embed="rId2"/>
          <a:stretch>
            <a:fillRect/>
          </a:stretch>
        </p:blipFill>
        <p:spPr>
          <a:xfrm>
            <a:off x="1676601" y="2160588"/>
            <a:ext cx="2699456" cy="3881437"/>
          </a:xfrm>
        </p:spPr>
      </p:pic>
      <p:pic>
        <p:nvPicPr>
          <p:cNvPr id="6" name="Content Placeholder 5" descr="FB_IMG_1725351301144.jpg"/>
          <p:cNvPicPr>
            <a:picLocks noGrp="1" noChangeAspect="1"/>
          </p:cNvPicPr>
          <p:nvPr>
            <p:ph sz="half" idx="2"/>
          </p:nvPr>
        </p:nvPicPr>
        <p:blipFill>
          <a:blip r:embed="rId3"/>
          <a:stretch>
            <a:fillRect/>
          </a:stretch>
        </p:blipFill>
        <p:spPr>
          <a:xfrm>
            <a:off x="5381897" y="2160588"/>
            <a:ext cx="2892745" cy="3881437"/>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a:bodyPr>
          <a:lstStyle/>
          <a:p>
            <a:pPr algn="ctr"/>
            <a:r>
              <a:rPr lang="lt-LT" sz="4800" dirty="0" smtClean="0">
                <a:solidFill>
                  <a:schemeClr val="tx1"/>
                </a:solidFill>
                <a:latin typeface="Times New Roman" pitchFamily="18" charset="0"/>
                <a:cs typeface="Times New Roman" pitchFamily="18" charset="0"/>
              </a:rPr>
              <a:t>Sporto šventė darželyje</a:t>
            </a:r>
            <a:endParaRPr lang="lt-LT" sz="4800" dirty="0">
              <a:solidFill>
                <a:schemeClr val="tx1"/>
              </a:solidFill>
              <a:latin typeface="Times New Roman" pitchFamily="18" charset="0"/>
              <a:cs typeface="Times New Roman" pitchFamily="18" charset="0"/>
            </a:endParaRPr>
          </a:p>
        </p:txBody>
      </p:sp>
      <p:pic>
        <p:nvPicPr>
          <p:cNvPr id="7" name="Turinio vietos rezervavimo ženklas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rot="10800000">
            <a:off x="1027133" y="2708619"/>
            <a:ext cx="3833791" cy="3332741"/>
          </a:xfrm>
        </p:spPr>
      </p:pic>
      <p:pic>
        <p:nvPicPr>
          <p:cNvPr id="13" name="Turinio vietos rezervavimo ženklas 12"/>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rot="10800000">
            <a:off x="5089525" y="2705622"/>
            <a:ext cx="3838696" cy="3335738"/>
          </a:xfrm>
        </p:spPr>
      </p:pic>
    </p:spTree>
    <p:extLst>
      <p:ext uri="{BB962C8B-B14F-4D97-AF65-F5344CB8AC3E}">
        <p14:creationId xmlns:p14="http://schemas.microsoft.com/office/powerpoint/2010/main" val="2352680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Autofit/>
          </a:bodyPr>
          <a:lstStyle/>
          <a:p>
            <a:pPr algn="ctr"/>
            <a:r>
              <a:rPr lang="lt-LT" sz="4800" dirty="0" smtClean="0">
                <a:solidFill>
                  <a:schemeClr val="tx1"/>
                </a:solidFill>
                <a:latin typeface="Times New Roman" panose="02020603050405020304" pitchFamily="18" charset="0"/>
                <a:cs typeface="Times New Roman" panose="02020603050405020304" pitchFamily="18" charset="0"/>
              </a:rPr>
              <a:t>Basų pėdų taku keliaujame basomis</a:t>
            </a:r>
            <a:endParaRPr lang="en-US" sz="4800" dirty="0">
              <a:solidFill>
                <a:schemeClr val="tx1"/>
              </a:solidFill>
              <a:latin typeface="Times New Roman" panose="02020603050405020304" pitchFamily="18" charset="0"/>
              <a:cs typeface="Times New Roman" panose="02020603050405020304" pitchFamily="18" charset="0"/>
            </a:endParaRPr>
          </a:p>
        </p:txBody>
      </p:sp>
      <p:pic>
        <p:nvPicPr>
          <p:cNvPr id="5" name="Turinio vietos rezervavimo ženklas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29434" y="2481944"/>
            <a:ext cx="4971195" cy="2796297"/>
          </a:xfrm>
        </p:spPr>
      </p:pic>
      <p:pic>
        <p:nvPicPr>
          <p:cNvPr id="6" name="Turinio vietos rezervavimo ženklas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322549" y="2481944"/>
            <a:ext cx="4971194" cy="2796296"/>
          </a:xfrm>
        </p:spPr>
      </p:pic>
    </p:spTree>
    <p:extLst>
      <p:ext uri="{BB962C8B-B14F-4D97-AF65-F5344CB8AC3E}">
        <p14:creationId xmlns:p14="http://schemas.microsoft.com/office/powerpoint/2010/main" val="1049458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lt-LT" sz="4800" dirty="0" smtClean="0">
                <a:solidFill>
                  <a:schemeClr val="tx1"/>
                </a:solidFill>
                <a:latin typeface="Times New Roman" pitchFamily="18" charset="0"/>
                <a:cs typeface="Times New Roman" pitchFamily="18" charset="0"/>
              </a:rPr>
              <a:t>Judri veikla miesto žaidimų aikštelėse</a:t>
            </a:r>
            <a:endParaRPr lang="en-US" sz="4800" dirty="0">
              <a:solidFill>
                <a:schemeClr val="tx1"/>
              </a:solidFill>
              <a:latin typeface="Times New Roman" pitchFamily="18" charset="0"/>
              <a:cs typeface="Times New Roman" pitchFamily="18" charset="0"/>
            </a:endParaRPr>
          </a:p>
        </p:txBody>
      </p:sp>
      <p:pic>
        <p:nvPicPr>
          <p:cNvPr id="5" name="Content Placeholder 4" descr="FB_IMG_1725351103065.jpg"/>
          <p:cNvPicPr>
            <a:picLocks noGrp="1" noChangeAspect="1"/>
          </p:cNvPicPr>
          <p:nvPr>
            <p:ph sz="half" idx="1"/>
          </p:nvPr>
        </p:nvPicPr>
        <p:blipFill>
          <a:blip r:embed="rId2"/>
          <a:stretch>
            <a:fillRect/>
          </a:stretch>
        </p:blipFill>
        <p:spPr>
          <a:xfrm>
            <a:off x="677863" y="2923852"/>
            <a:ext cx="4183062" cy="2354909"/>
          </a:xfrm>
        </p:spPr>
      </p:pic>
      <p:pic>
        <p:nvPicPr>
          <p:cNvPr id="6" name="Content Placeholder 5" descr="FB_IMG_1725351124121.jpg"/>
          <p:cNvPicPr>
            <a:picLocks noGrp="1" noChangeAspect="1"/>
          </p:cNvPicPr>
          <p:nvPr>
            <p:ph sz="half" idx="2"/>
          </p:nvPr>
        </p:nvPicPr>
        <p:blipFill>
          <a:blip r:embed="rId3"/>
          <a:stretch>
            <a:fillRect/>
          </a:stretch>
        </p:blipFill>
        <p:spPr>
          <a:xfrm>
            <a:off x="5089525" y="2923405"/>
            <a:ext cx="4184650" cy="2355803"/>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a:bodyPr>
          <a:lstStyle/>
          <a:p>
            <a:pPr algn="ctr"/>
            <a:r>
              <a:rPr lang="lt-LT" sz="4800" dirty="0" smtClean="0">
                <a:solidFill>
                  <a:schemeClr val="tx1"/>
                </a:solidFill>
                <a:latin typeface="Times New Roman" pitchFamily="18" charset="0"/>
                <a:cs typeface="Times New Roman" pitchFamily="18" charset="0"/>
              </a:rPr>
              <a:t>Sveikatingumo renginiai parke</a:t>
            </a:r>
            <a:endParaRPr lang="lt-LT" sz="4800" dirty="0">
              <a:solidFill>
                <a:schemeClr val="tx1"/>
              </a:solidFill>
              <a:latin typeface="Times New Roman" pitchFamily="18" charset="0"/>
              <a:cs typeface="Times New Roman" pitchFamily="18" charset="0"/>
            </a:endParaRPr>
          </a:p>
        </p:txBody>
      </p:sp>
      <p:pic>
        <p:nvPicPr>
          <p:cNvPr id="5" name="Turinio vietos rezervavimo ženklas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rot="10800000">
            <a:off x="677863" y="2924820"/>
            <a:ext cx="4183062" cy="2352972"/>
          </a:xfrm>
        </p:spPr>
      </p:pic>
      <p:pic>
        <p:nvPicPr>
          <p:cNvPr id="6" name="Turinio vietos rezervavimo ženklas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rot="10800000">
            <a:off x="5089525" y="2924374"/>
            <a:ext cx="4184650" cy="2353865"/>
          </a:xfrm>
        </p:spPr>
      </p:pic>
    </p:spTree>
    <p:extLst>
      <p:ext uri="{BB962C8B-B14F-4D97-AF65-F5344CB8AC3E}">
        <p14:creationId xmlns:p14="http://schemas.microsoft.com/office/powerpoint/2010/main" val="4005422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0709" y="1489166"/>
            <a:ext cx="8503293" cy="2325188"/>
          </a:xfrm>
        </p:spPr>
        <p:txBody>
          <a:bodyPr>
            <a:normAutofit/>
          </a:bodyPr>
          <a:lstStyle/>
          <a:p>
            <a:pPr algn="ctr"/>
            <a:r>
              <a:rPr lang="lt-LT" sz="4800" dirty="0" smtClean="0">
                <a:solidFill>
                  <a:schemeClr val="tx1"/>
                </a:solidFill>
                <a:latin typeface="Times New Roman" pitchFamily="18" charset="0"/>
                <a:cs typeface="Times New Roman" pitchFamily="18" charset="0"/>
              </a:rPr>
              <a:t>Ačiū už dėmesį </a:t>
            </a:r>
            <a:r>
              <a:rPr lang="lt-LT" sz="4800" dirty="0" smtClean="0">
                <a:solidFill>
                  <a:schemeClr val="tx1"/>
                </a:solidFill>
                <a:latin typeface="Times New Roman" pitchFamily="18" charset="0"/>
                <a:cs typeface="Times New Roman" pitchFamily="18" charset="0"/>
                <a:sym typeface="Wingdings" pitchFamily="2" charset="2"/>
              </a:rPr>
              <a:t></a:t>
            </a:r>
            <a:endParaRPr lang="en-US" sz="4800" dirty="0">
              <a:solidFill>
                <a:schemeClr val="tx1"/>
              </a:solidFill>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Briaunot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1142</TotalTime>
  <Words>428</Words>
  <Application>Microsoft Office PowerPoint</Application>
  <PresentationFormat>Plačiaekranė</PresentationFormat>
  <Paragraphs>38</Paragraphs>
  <Slides>23</Slides>
  <Notes>0</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23</vt:i4>
      </vt:variant>
    </vt:vector>
  </HeadingPairs>
  <TitlesOfParts>
    <vt:vector size="29" baseType="lpstr">
      <vt:lpstr>Arial</vt:lpstr>
      <vt:lpstr>Times New Roman</vt:lpstr>
      <vt:lpstr>Trebuchet MS</vt:lpstr>
      <vt:lpstr>Wingdings</vt:lpstr>
      <vt:lpstr>Wingdings 3</vt:lpstr>
      <vt:lpstr>Briaunota</vt:lpstr>
      <vt:lpstr>ŠIAULIŲ LOPŠELIS-DARŽELIS ,,GINTARĖLIS‘‘ ,,EŽIUKAI – SVEIKUOLIAI“</vt:lpstr>
      <vt:lpstr>  Birželio mėnesio iššūkis ,,Nėr žolynų negydančių, tik atitikt reikia’’                                                                          Eugenija Šimkūnaitė        </vt:lpstr>
      <vt:lpstr>„PowerPoint“ pateiktis</vt:lpstr>
      <vt:lpstr>Arbatos gėrimo valandėlė</vt:lpstr>
      <vt:lpstr>Liepos mėnesio iššūkis  ,,Burna – ne šiukšlynas, skrandis – ne sąvartynas’’  </vt:lpstr>
      <vt:lpstr>Sveikata – brangiausias mūsų turtas, todėl ja rūpintis reikia kiekvieną dieną, valgant sveiką, vitaminų turintį maistą. Visada ieškome būdų, kaip padėti formuoti teigiamą požiūrį į sveiką maistą. Stengiamės suteikti vaikams žinių, atkreipiame dėmesį į tai, ką valgome, kodėl maistas yra svarbus mūsų organizmui. Tikime, kad dirbdami darniai, įtraukdami ir tėvelius, galime pasiekti esminių vaikų mitybos pokyčių.  </vt:lpstr>
      <vt:lpstr>Gaminame vaisių salotas </vt:lpstr>
      <vt:lpstr>Žaidžiame žaidimą ,,Atpažink vaisių pagal skonį’’</vt:lpstr>
      <vt:lpstr>Kepame obuolių pyragą</vt:lpstr>
      <vt:lpstr>Skanaujame obuoliukus ir tėvelių atneštas uogytes</vt:lpstr>
      <vt:lpstr>Rugpjūčio iššūkis ,,Geriausi vaistai – grynas oras, šiltas vanduo ir fizinis darbas’’  </vt:lpstr>
      <vt:lpstr>Grūdinimas – vienas iš geriausių būdų stiprinti vaiko imunitetą, o vasara – puikus metas pradėti. Užsigrūdinęs vaikas bus žvalesnis ir pajėgs atsispirti rudenį ir žiemą puolantiems virusams. Grūdinami mažyliai ne tik rečiau serga, bet ir sparčiau vystosi. Vanduo, oras, saulė ir masažai ne tik efektyvios priemonės, bet ir smagios vasaros pramogos, kurios gerina nuotaiką.</vt:lpstr>
      <vt:lpstr>Rugpjūtį labiausiai įšyla vanduo, todėl nepamirštame jo malonumų</vt:lpstr>
      <vt:lpstr>Žaidimai gryname ore</vt:lpstr>
      <vt:lpstr>Orientacinis  žygis ,,Žygiuoju, žygiuoju, sveikatą tausoju’’</vt:lpstr>
      <vt:lpstr>                Šokio diena darželyje</vt:lpstr>
      <vt:lpstr>Aktyvi veikla lauke</vt:lpstr>
      <vt:lpstr>Diena su paspirtukais </vt:lpstr>
      <vt:lpstr>Sporto šventė darželyje</vt:lpstr>
      <vt:lpstr>Basų pėdų taku keliaujame basomis</vt:lpstr>
      <vt:lpstr>Judri veikla miesto žaidimų aikštelėse</vt:lpstr>
      <vt:lpstr>Sveikatingumo renginiai parke</vt:lpstr>
      <vt:lpstr>Ačiū už dėmesį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ŠIAULIŲ LOPŠELIS-DARŽELIS ,,GINTARĖLIS‘‘</dc:title>
  <dc:creator>Vartotojas</dc:creator>
  <cp:lastModifiedBy>Hp</cp:lastModifiedBy>
  <cp:revision>76</cp:revision>
  <dcterms:created xsi:type="dcterms:W3CDTF">2024-04-23T11:32:13Z</dcterms:created>
  <dcterms:modified xsi:type="dcterms:W3CDTF">2024-09-09T16:41:58Z</dcterms:modified>
</cp:coreProperties>
</file>