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Scripter" panose="020B0604020202020204" charset="0"/>
      <p:regular r:id="rId14"/>
    </p:embeddedFont>
    <p:embeddedFont>
      <p:font typeface="Calibri" panose="020F0502020204030204" pitchFamily="34" charset="0"/>
      <p:regular r:id="rId15"/>
      <p:bold r:id="rId16"/>
      <p:italic r:id="rId17"/>
      <p:boldItalic r:id="rId18"/>
    </p:embeddedFont>
    <p:embeddedFont>
      <p:font typeface="Handy Casual"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4" d="100"/>
          <a:sy n="54" d="100"/>
        </p:scale>
        <p:origin x="75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8.sv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20.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8.sv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22.sv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2.svg"/><Relationship Id="rId7"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34.svg"/><Relationship Id="rId10" Type="http://schemas.openxmlformats.org/officeDocument/2006/relationships/image" Target="../media/image39.svg"/><Relationship Id="rId4" Type="http://schemas.openxmlformats.org/officeDocument/2006/relationships/image" Target="../media/image22.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5.png"/><Relationship Id="rId18" Type="http://schemas.openxmlformats.org/officeDocument/2006/relationships/image" Target="../media/image48.png"/><Relationship Id="rId3" Type="http://schemas.openxmlformats.org/officeDocument/2006/relationships/image" Target="../media/image51.svg"/><Relationship Id="rId7" Type="http://schemas.openxmlformats.org/officeDocument/2006/relationships/image" Target="../media/image55.svg"/><Relationship Id="rId12" Type="http://schemas.openxmlformats.org/officeDocument/2006/relationships/image" Target="../media/image44.png"/><Relationship Id="rId17" Type="http://schemas.openxmlformats.org/officeDocument/2006/relationships/image" Target="../media/image65.svg"/><Relationship Id="rId2" Type="http://schemas.openxmlformats.org/officeDocument/2006/relationships/image" Target="../media/image37.png"/><Relationship Id="rId16" Type="http://schemas.openxmlformats.org/officeDocument/2006/relationships/image" Target="../media/image47.png"/><Relationship Id="rId20"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3.png"/><Relationship Id="rId5" Type="http://schemas.openxmlformats.org/officeDocument/2006/relationships/image" Target="../media/image39.png"/><Relationship Id="rId15" Type="http://schemas.openxmlformats.org/officeDocument/2006/relationships/image" Target="../media/image63.svg"/><Relationship Id="rId10" Type="http://schemas.openxmlformats.org/officeDocument/2006/relationships/image" Target="../media/image58.svg"/><Relationship Id="rId19" Type="http://schemas.openxmlformats.org/officeDocument/2006/relationships/image" Target="../media/image67.svg"/><Relationship Id="rId4" Type="http://schemas.openxmlformats.org/officeDocument/2006/relationships/image" Target="../media/image38.png"/><Relationship Id="rId9" Type="http://schemas.openxmlformats.org/officeDocument/2006/relationships/image" Target="../media/image42.png"/><Relationship Id="rId1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1.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2.svg"/><Relationship Id="rId18" Type="http://schemas.openxmlformats.org/officeDocument/2006/relationships/image" Target="../media/image59.png"/><Relationship Id="rId3" Type="http://schemas.openxmlformats.org/officeDocument/2006/relationships/image" Target="../media/image78.svg"/><Relationship Id="rId7" Type="http://schemas.openxmlformats.org/officeDocument/2006/relationships/image" Target="../media/image8.svg"/><Relationship Id="rId12" Type="http://schemas.openxmlformats.org/officeDocument/2006/relationships/image" Target="../media/image6.png"/><Relationship Id="rId17" Type="http://schemas.openxmlformats.org/officeDocument/2006/relationships/image" Target="../media/image80.svg"/><Relationship Id="rId2" Type="http://schemas.openxmlformats.org/officeDocument/2006/relationships/image" Target="../media/image57.png"/><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2.svg"/><Relationship Id="rId5" Type="http://schemas.openxmlformats.org/officeDocument/2006/relationships/image" Target="../media/image6.svg"/><Relationship Id="rId15" Type="http://schemas.openxmlformats.org/officeDocument/2006/relationships/image" Target="../media/image14.svg"/><Relationship Id="rId10" Type="http://schemas.openxmlformats.org/officeDocument/2006/relationships/image" Target="../media/image1.png"/><Relationship Id="rId19" Type="http://schemas.openxmlformats.org/officeDocument/2006/relationships/image" Target="../media/image82.svg"/><Relationship Id="rId4" Type="http://schemas.openxmlformats.org/officeDocument/2006/relationships/image" Target="../media/image3.png"/><Relationship Id="rId9" Type="http://schemas.openxmlformats.org/officeDocument/2006/relationships/image" Target="../media/image10.svg"/><Relationship Id="rId1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AEE"/>
        </a:solidFill>
        <a:effectLst/>
      </p:bgPr>
    </p:bg>
    <p:spTree>
      <p:nvGrpSpPr>
        <p:cNvPr id="1" name=""/>
        <p:cNvGrpSpPr/>
        <p:nvPr/>
      </p:nvGrpSpPr>
      <p:grpSpPr>
        <a:xfrm>
          <a:off x="0" y="0"/>
          <a:ext cx="0" cy="0"/>
          <a:chOff x="0" y="0"/>
          <a:chExt cx="0" cy="0"/>
        </a:xfrm>
      </p:grpSpPr>
      <p:sp>
        <p:nvSpPr>
          <p:cNvPr id="2" name="Freeform 2"/>
          <p:cNvSpPr/>
          <p:nvPr/>
        </p:nvSpPr>
        <p:spPr>
          <a:xfrm>
            <a:off x="-681358" y="0"/>
            <a:ext cx="3106967" cy="5511250"/>
          </a:xfrm>
          <a:custGeom>
            <a:avLst/>
            <a:gdLst/>
            <a:ahLst/>
            <a:cxnLst/>
            <a:rect l="l" t="t" r="r" b="b"/>
            <a:pathLst>
              <a:path w="3106967" h="5511250">
                <a:moveTo>
                  <a:pt x="0" y="0"/>
                </a:moveTo>
                <a:lnTo>
                  <a:pt x="3106967" y="0"/>
                </a:lnTo>
                <a:lnTo>
                  <a:pt x="3106967" y="5511250"/>
                </a:lnTo>
                <a:lnTo>
                  <a:pt x="0" y="551125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852703">
            <a:off x="-177533" y="4922043"/>
            <a:ext cx="3483396" cy="4538626"/>
          </a:xfrm>
          <a:custGeom>
            <a:avLst/>
            <a:gdLst/>
            <a:ahLst/>
            <a:cxnLst/>
            <a:rect l="l" t="t" r="r" b="b"/>
            <a:pathLst>
              <a:path w="3483396" h="4538626">
                <a:moveTo>
                  <a:pt x="0" y="0"/>
                </a:moveTo>
                <a:lnTo>
                  <a:pt x="3483396" y="0"/>
                </a:lnTo>
                <a:lnTo>
                  <a:pt x="3483396" y="4538626"/>
                </a:lnTo>
                <a:lnTo>
                  <a:pt x="0" y="453862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1643486" flipH="1">
            <a:off x="10437669" y="7263364"/>
            <a:ext cx="3039993" cy="4749989"/>
          </a:xfrm>
          <a:custGeom>
            <a:avLst/>
            <a:gdLst/>
            <a:ahLst/>
            <a:cxnLst/>
            <a:rect l="l" t="t" r="r" b="b"/>
            <a:pathLst>
              <a:path w="3039993" h="4749989">
                <a:moveTo>
                  <a:pt x="3039993" y="0"/>
                </a:moveTo>
                <a:lnTo>
                  <a:pt x="0" y="0"/>
                </a:lnTo>
                <a:lnTo>
                  <a:pt x="0" y="4749989"/>
                </a:lnTo>
                <a:lnTo>
                  <a:pt x="3039993" y="4749989"/>
                </a:lnTo>
                <a:lnTo>
                  <a:pt x="3039993" y="0"/>
                </a:lnTo>
                <a:close/>
              </a:path>
            </a:pathLst>
          </a:custGeom>
          <a:blipFill>
            <a:blip r:embed="rId6">
              <a:alphaModFix amt="68000"/>
              <a:extLst>
                <a:ext uri="{96DAC541-7B7A-43D3-8B79-37D633B846F1}">
                  <asvg:svgBlip xmlns:asvg="http://schemas.microsoft.com/office/drawing/2016/SVG/main" xmlns="" r:embed="rId7"/>
                </a:ext>
              </a:extLst>
            </a:blip>
            <a:stretch>
              <a:fillRect/>
            </a:stretch>
          </a:blipFill>
        </p:spPr>
      </p:sp>
      <p:sp>
        <p:nvSpPr>
          <p:cNvPr id="5" name="Freeform 5"/>
          <p:cNvSpPr/>
          <p:nvPr/>
        </p:nvSpPr>
        <p:spPr>
          <a:xfrm rot="-991378">
            <a:off x="14108952" y="7095412"/>
            <a:ext cx="3639059" cy="4325776"/>
          </a:xfrm>
          <a:custGeom>
            <a:avLst/>
            <a:gdLst/>
            <a:ahLst/>
            <a:cxnLst/>
            <a:rect l="l" t="t" r="r" b="b"/>
            <a:pathLst>
              <a:path w="3639059" h="4325776">
                <a:moveTo>
                  <a:pt x="0" y="0"/>
                </a:moveTo>
                <a:lnTo>
                  <a:pt x="3639059" y="0"/>
                </a:lnTo>
                <a:lnTo>
                  <a:pt x="3639059" y="4325776"/>
                </a:lnTo>
                <a:lnTo>
                  <a:pt x="0" y="4325776"/>
                </a:lnTo>
                <a:lnTo>
                  <a:pt x="0" y="0"/>
                </a:lnTo>
                <a:close/>
              </a:path>
            </a:pathLst>
          </a:custGeom>
          <a:blipFill>
            <a:blip r:embed="rId8">
              <a:alphaModFix amt="52000"/>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4547836" y="4563898"/>
            <a:ext cx="6180233" cy="2935610"/>
          </a:xfrm>
          <a:custGeom>
            <a:avLst/>
            <a:gdLst/>
            <a:ahLst/>
            <a:cxnLst/>
            <a:rect l="l" t="t" r="r" b="b"/>
            <a:pathLst>
              <a:path w="6180233" h="2935610">
                <a:moveTo>
                  <a:pt x="0" y="0"/>
                </a:moveTo>
                <a:lnTo>
                  <a:pt x="6180233" y="0"/>
                </a:lnTo>
                <a:lnTo>
                  <a:pt x="6180233" y="2935610"/>
                </a:lnTo>
                <a:lnTo>
                  <a:pt x="0" y="293561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2783287" y="6623870"/>
            <a:ext cx="4492872" cy="4105362"/>
          </a:xfrm>
          <a:custGeom>
            <a:avLst/>
            <a:gdLst/>
            <a:ahLst/>
            <a:cxnLst/>
            <a:rect l="l" t="t" r="r" b="b"/>
            <a:pathLst>
              <a:path w="4492872" h="4105362">
                <a:moveTo>
                  <a:pt x="0" y="0"/>
                </a:moveTo>
                <a:lnTo>
                  <a:pt x="4492872" y="0"/>
                </a:lnTo>
                <a:lnTo>
                  <a:pt x="4492872" y="4105362"/>
                </a:lnTo>
                <a:lnTo>
                  <a:pt x="0" y="4105362"/>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rot="5825717">
            <a:off x="16675516" y="-291756"/>
            <a:ext cx="3800159" cy="5287177"/>
          </a:xfrm>
          <a:custGeom>
            <a:avLst/>
            <a:gdLst/>
            <a:ahLst/>
            <a:cxnLst/>
            <a:rect l="l" t="t" r="r" b="b"/>
            <a:pathLst>
              <a:path w="3800159" h="5287177">
                <a:moveTo>
                  <a:pt x="0" y="0"/>
                </a:moveTo>
                <a:lnTo>
                  <a:pt x="3800158" y="0"/>
                </a:lnTo>
                <a:lnTo>
                  <a:pt x="3800158" y="5287177"/>
                </a:lnTo>
                <a:lnTo>
                  <a:pt x="0" y="5287177"/>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TextBox 9"/>
          <p:cNvSpPr txBox="1"/>
          <p:nvPr/>
        </p:nvSpPr>
        <p:spPr>
          <a:xfrm>
            <a:off x="3020390" y="3753423"/>
            <a:ext cx="13811301" cy="3212418"/>
          </a:xfrm>
          <a:prstGeom prst="rect">
            <a:avLst/>
          </a:prstGeom>
        </p:spPr>
        <p:txBody>
          <a:bodyPr lIns="0" tIns="0" rIns="0" bIns="0" rtlCol="0" anchor="t">
            <a:spAutoFit/>
          </a:bodyPr>
          <a:lstStyle/>
          <a:p>
            <a:pPr algn="ctr">
              <a:lnSpc>
                <a:spcPts val="13441"/>
              </a:lnSpc>
            </a:pPr>
            <a:r>
              <a:rPr lang="en-US" sz="8000" dirty="0">
                <a:solidFill>
                  <a:srgbClr val="3E3335"/>
                </a:solidFill>
                <a:latin typeface="Handy Casual"/>
                <a:ea typeface="Handy Casual"/>
                <a:cs typeface="Handy Casual"/>
                <a:sym typeface="Handy Casual"/>
              </a:rPr>
              <a:t>PROJEKTAS ,,SVEIKATA VISUS METUS” </a:t>
            </a:r>
          </a:p>
          <a:p>
            <a:pPr algn="ctr">
              <a:lnSpc>
                <a:spcPts val="13441"/>
              </a:lnSpc>
            </a:pPr>
            <a:r>
              <a:rPr lang="en-US" sz="8000" dirty="0">
                <a:solidFill>
                  <a:srgbClr val="3E3335"/>
                </a:solidFill>
                <a:latin typeface="Handy Casual"/>
                <a:ea typeface="Handy Casual"/>
                <a:cs typeface="Handy Casual"/>
                <a:sym typeface="Handy Casual"/>
              </a:rPr>
              <a:t>RUDENS KNYGA</a:t>
            </a:r>
          </a:p>
        </p:txBody>
      </p:sp>
      <p:grpSp>
        <p:nvGrpSpPr>
          <p:cNvPr id="10" name="Group 10"/>
          <p:cNvGrpSpPr/>
          <p:nvPr/>
        </p:nvGrpSpPr>
        <p:grpSpPr>
          <a:xfrm rot="-5400000">
            <a:off x="7649044" y="-4628655"/>
            <a:ext cx="3700925" cy="12958235"/>
            <a:chOff x="0" y="0"/>
            <a:chExt cx="1426210" cy="4618509"/>
          </a:xfrm>
        </p:grpSpPr>
        <p:sp>
          <p:nvSpPr>
            <p:cNvPr id="11" name="Freeform 11"/>
            <p:cNvSpPr/>
            <p:nvPr/>
          </p:nvSpPr>
          <p:spPr>
            <a:xfrm>
              <a:off x="-127" y="127"/>
              <a:ext cx="1426083" cy="4618438"/>
            </a:xfrm>
            <a:custGeom>
              <a:avLst/>
              <a:gdLst/>
              <a:ahLst/>
              <a:cxnLst/>
              <a:rect l="l" t="t" r="r" b="b"/>
              <a:pathLst>
                <a:path w="1426083" h="4618438">
                  <a:moveTo>
                    <a:pt x="1025017" y="4612793"/>
                  </a:moveTo>
                  <a:cubicBezTo>
                    <a:pt x="969137" y="4625493"/>
                    <a:pt x="943737" y="4612793"/>
                    <a:pt x="886587" y="4612793"/>
                  </a:cubicBezTo>
                  <a:cubicBezTo>
                    <a:pt x="829437" y="4612793"/>
                    <a:pt x="738378" y="4600093"/>
                    <a:pt x="738378" y="4600093"/>
                  </a:cubicBezTo>
                  <a:lnTo>
                    <a:pt x="707771" y="4600093"/>
                  </a:lnTo>
                  <a:lnTo>
                    <a:pt x="631063" y="4587393"/>
                  </a:lnTo>
                  <a:cubicBezTo>
                    <a:pt x="631063" y="4587393"/>
                    <a:pt x="533400" y="4600093"/>
                    <a:pt x="457581" y="4587393"/>
                  </a:cubicBezTo>
                  <a:cubicBezTo>
                    <a:pt x="381762" y="4574693"/>
                    <a:pt x="296418" y="4587393"/>
                    <a:pt x="296418" y="4587393"/>
                  </a:cubicBezTo>
                  <a:cubicBezTo>
                    <a:pt x="240284" y="4587393"/>
                    <a:pt x="162814" y="4583075"/>
                    <a:pt x="119507" y="4553866"/>
                  </a:cubicBezTo>
                  <a:cubicBezTo>
                    <a:pt x="47371" y="4505224"/>
                    <a:pt x="25400" y="4434993"/>
                    <a:pt x="0" y="4329203"/>
                  </a:cubicBezTo>
                  <a:lnTo>
                    <a:pt x="0" y="4128669"/>
                  </a:lnTo>
                  <a:cubicBezTo>
                    <a:pt x="0" y="4128669"/>
                    <a:pt x="12700" y="4043706"/>
                    <a:pt x="12700" y="3985413"/>
                  </a:cubicBezTo>
                  <a:cubicBezTo>
                    <a:pt x="12700" y="3927120"/>
                    <a:pt x="0" y="3837205"/>
                    <a:pt x="0" y="3837205"/>
                  </a:cubicBezTo>
                  <a:lnTo>
                    <a:pt x="0" y="803402"/>
                  </a:lnTo>
                  <a:cubicBezTo>
                    <a:pt x="0" y="803402"/>
                    <a:pt x="12700" y="767715"/>
                    <a:pt x="12700" y="688594"/>
                  </a:cubicBezTo>
                  <a:lnTo>
                    <a:pt x="12700" y="543560"/>
                  </a:lnTo>
                  <a:cubicBezTo>
                    <a:pt x="12700" y="543560"/>
                    <a:pt x="0" y="459740"/>
                    <a:pt x="12700" y="375920"/>
                  </a:cubicBezTo>
                  <a:cubicBezTo>
                    <a:pt x="25400" y="292100"/>
                    <a:pt x="23876" y="258064"/>
                    <a:pt x="64897" y="195072"/>
                  </a:cubicBezTo>
                  <a:cubicBezTo>
                    <a:pt x="87249" y="160782"/>
                    <a:pt x="184404" y="76708"/>
                    <a:pt x="215900" y="50800"/>
                  </a:cubicBezTo>
                  <a:cubicBezTo>
                    <a:pt x="215900" y="50800"/>
                    <a:pt x="305181" y="24130"/>
                    <a:pt x="401320" y="12700"/>
                  </a:cubicBezTo>
                  <a:cubicBezTo>
                    <a:pt x="508000" y="0"/>
                    <a:pt x="481584" y="0"/>
                    <a:pt x="622300" y="0"/>
                  </a:cubicBezTo>
                  <a:lnTo>
                    <a:pt x="907034" y="0"/>
                  </a:lnTo>
                  <a:cubicBezTo>
                    <a:pt x="1007110" y="0"/>
                    <a:pt x="1075563" y="12700"/>
                    <a:pt x="1075563" y="12700"/>
                  </a:cubicBezTo>
                  <a:cubicBezTo>
                    <a:pt x="1139698" y="12700"/>
                    <a:pt x="1228471" y="36322"/>
                    <a:pt x="1286383" y="50800"/>
                  </a:cubicBezTo>
                  <a:cubicBezTo>
                    <a:pt x="1387983" y="76200"/>
                    <a:pt x="1413383" y="254000"/>
                    <a:pt x="1413383" y="350520"/>
                  </a:cubicBezTo>
                  <a:lnTo>
                    <a:pt x="1413383" y="3746399"/>
                  </a:lnTo>
                  <a:cubicBezTo>
                    <a:pt x="1413383" y="3746399"/>
                    <a:pt x="1426083" y="4115080"/>
                    <a:pt x="1426083" y="4148100"/>
                  </a:cubicBezTo>
                  <a:cubicBezTo>
                    <a:pt x="1426083" y="4181120"/>
                    <a:pt x="1403604" y="4289070"/>
                    <a:pt x="1385697" y="4335298"/>
                  </a:cubicBezTo>
                  <a:cubicBezTo>
                    <a:pt x="1360678" y="4399942"/>
                    <a:pt x="1370838" y="4456837"/>
                    <a:pt x="1319022" y="4501034"/>
                  </a:cubicBezTo>
                  <a:cubicBezTo>
                    <a:pt x="1282954" y="4531894"/>
                    <a:pt x="1228852" y="4569232"/>
                    <a:pt x="1183640" y="4586378"/>
                  </a:cubicBezTo>
                  <a:cubicBezTo>
                    <a:pt x="1138428" y="4603523"/>
                    <a:pt x="1080643" y="4600220"/>
                    <a:pt x="1024763" y="4612920"/>
                  </a:cubicBezTo>
                  <a:close/>
                </a:path>
              </a:pathLst>
            </a:custGeom>
            <a:solidFill>
              <a:srgbClr val="4B9C73"/>
            </a:solidFill>
          </p:spPr>
        </p:sp>
      </p:grpSp>
      <p:sp>
        <p:nvSpPr>
          <p:cNvPr id="12" name="TextBox 12"/>
          <p:cNvSpPr txBox="1"/>
          <p:nvPr/>
        </p:nvSpPr>
        <p:spPr>
          <a:xfrm>
            <a:off x="2425609" y="195111"/>
            <a:ext cx="13789179" cy="4752975"/>
          </a:xfrm>
          <a:prstGeom prst="rect">
            <a:avLst/>
          </a:prstGeom>
        </p:spPr>
        <p:txBody>
          <a:bodyPr lIns="0" tIns="0" rIns="0" bIns="0" rtlCol="0" anchor="t">
            <a:spAutoFit/>
          </a:bodyPr>
          <a:lstStyle/>
          <a:p>
            <a:pPr algn="ctr">
              <a:lnSpc>
                <a:spcPts val="12599"/>
              </a:lnSpc>
            </a:pPr>
            <a:r>
              <a:rPr lang="en-US" sz="7200" dirty="0" err="1">
                <a:solidFill>
                  <a:srgbClr val="3E3335"/>
                </a:solidFill>
                <a:latin typeface="Handy Casual"/>
                <a:ea typeface="Handy Casual"/>
                <a:cs typeface="Handy Casual"/>
                <a:sym typeface="Handy Casual"/>
              </a:rPr>
              <a:t>Šiaulių</a:t>
            </a:r>
            <a:r>
              <a:rPr lang="en-US" sz="7200" dirty="0">
                <a:solidFill>
                  <a:srgbClr val="3E3335"/>
                </a:solidFill>
                <a:latin typeface="Handy Casual"/>
                <a:ea typeface="Handy Casual"/>
                <a:cs typeface="Handy Casual"/>
                <a:sym typeface="Handy Casual"/>
              </a:rPr>
              <a:t> </a:t>
            </a:r>
            <a:r>
              <a:rPr lang="en-US" sz="7200" dirty="0" err="1">
                <a:solidFill>
                  <a:srgbClr val="3E3335"/>
                </a:solidFill>
                <a:latin typeface="Handy Casual"/>
                <a:ea typeface="Handy Casual"/>
                <a:cs typeface="Handy Casual"/>
                <a:sym typeface="Handy Casual"/>
              </a:rPr>
              <a:t>lopšelis-darželis</a:t>
            </a:r>
            <a:r>
              <a:rPr lang="en-US" sz="7200" dirty="0">
                <a:solidFill>
                  <a:srgbClr val="3E3335"/>
                </a:solidFill>
                <a:latin typeface="Handy Casual"/>
                <a:ea typeface="Handy Casual"/>
                <a:cs typeface="Handy Casual"/>
                <a:sym typeface="Handy Casual"/>
              </a:rPr>
              <a:t> ,,</a:t>
            </a:r>
            <a:r>
              <a:rPr lang="en-US" sz="7200" dirty="0" err="1">
                <a:solidFill>
                  <a:srgbClr val="3E3335"/>
                </a:solidFill>
                <a:latin typeface="Handy Casual"/>
                <a:ea typeface="Handy Casual"/>
                <a:cs typeface="Handy Casual"/>
                <a:sym typeface="Handy Casual"/>
              </a:rPr>
              <a:t>Gintarėlis</a:t>
            </a:r>
            <a:r>
              <a:rPr lang="en-US" sz="7200" dirty="0">
                <a:solidFill>
                  <a:srgbClr val="3E3335"/>
                </a:solidFill>
                <a:latin typeface="Handy Casual"/>
                <a:ea typeface="Handy Casual"/>
                <a:cs typeface="Handy Casual"/>
                <a:sym typeface="Handy Casual"/>
              </a:rPr>
              <a:t>”</a:t>
            </a:r>
          </a:p>
          <a:p>
            <a:pPr algn="ctr">
              <a:lnSpc>
                <a:spcPts val="12599"/>
              </a:lnSpc>
            </a:pPr>
            <a:r>
              <a:rPr lang="en-US" sz="7200" dirty="0" err="1">
                <a:solidFill>
                  <a:srgbClr val="3E3335"/>
                </a:solidFill>
                <a:latin typeface="Handy Casual"/>
                <a:ea typeface="Handy Casual"/>
                <a:cs typeface="Handy Casual"/>
                <a:sym typeface="Handy Casual"/>
              </a:rPr>
              <a:t>Grupė</a:t>
            </a:r>
            <a:r>
              <a:rPr lang="en-US" sz="7200" dirty="0">
                <a:solidFill>
                  <a:srgbClr val="3E3335"/>
                </a:solidFill>
                <a:latin typeface="Handy Casual"/>
                <a:ea typeface="Handy Casual"/>
                <a:cs typeface="Handy Casual"/>
                <a:sym typeface="Handy Casual"/>
              </a:rPr>
              <a:t> ,,</a:t>
            </a:r>
            <a:r>
              <a:rPr lang="en-US" sz="7200" dirty="0" err="1">
                <a:solidFill>
                  <a:srgbClr val="3E3335"/>
                </a:solidFill>
                <a:latin typeface="Handy Casual"/>
                <a:ea typeface="Handy Casual"/>
                <a:cs typeface="Handy Casual"/>
                <a:sym typeface="Handy Casual"/>
              </a:rPr>
              <a:t>Ežiukai</a:t>
            </a:r>
            <a:r>
              <a:rPr lang="en-US" sz="7200" dirty="0">
                <a:solidFill>
                  <a:srgbClr val="3E3335"/>
                </a:solidFill>
                <a:latin typeface="Handy Casual"/>
                <a:ea typeface="Handy Casual"/>
                <a:cs typeface="Handy Casual"/>
                <a:sym typeface="Handy Casual"/>
              </a:rPr>
              <a:t>”</a:t>
            </a:r>
          </a:p>
          <a:p>
            <a:pPr algn="ctr">
              <a:lnSpc>
                <a:spcPts val="12599"/>
              </a:lnSpc>
            </a:pPr>
            <a:endParaRPr lang="en-US" sz="9000" dirty="0">
              <a:solidFill>
                <a:srgbClr val="3E3335"/>
              </a:solidFill>
              <a:latin typeface="Handy Casual"/>
              <a:ea typeface="Handy Casual"/>
              <a:cs typeface="Handy Casual"/>
              <a:sym typeface="Handy Casual"/>
            </a:endParaRPr>
          </a:p>
        </p:txBody>
      </p:sp>
      <p:sp>
        <p:nvSpPr>
          <p:cNvPr id="13" name="TextBox 13"/>
          <p:cNvSpPr txBox="1"/>
          <p:nvPr/>
        </p:nvSpPr>
        <p:spPr>
          <a:xfrm>
            <a:off x="7681447" y="8034242"/>
            <a:ext cx="10248900" cy="685692"/>
          </a:xfrm>
          <a:prstGeom prst="rect">
            <a:avLst/>
          </a:prstGeom>
        </p:spPr>
        <p:txBody>
          <a:bodyPr lIns="0" tIns="0" rIns="0" bIns="0" rtlCol="0" anchor="t">
            <a:spAutoFit/>
          </a:bodyPr>
          <a:lstStyle/>
          <a:p>
            <a:pPr algn="ctr">
              <a:lnSpc>
                <a:spcPts val="5255"/>
              </a:lnSpc>
              <a:spcBef>
                <a:spcPct val="0"/>
              </a:spcBef>
            </a:pPr>
            <a:r>
              <a:rPr lang="en-US" sz="3754" dirty="0">
                <a:solidFill>
                  <a:srgbClr val="3E3335"/>
                </a:solidFill>
                <a:latin typeface="Scripter"/>
                <a:ea typeface="Scripter"/>
                <a:cs typeface="Scripter"/>
                <a:sym typeface="Scripter"/>
              </a:rPr>
              <a:t>MOKYTOJOS: GRETA SOLTANAITĖ IR REGINA KAVALIAUSKIENĖ</a:t>
            </a:r>
          </a:p>
        </p:txBody>
      </p:sp>
      <p:sp>
        <p:nvSpPr>
          <p:cNvPr id="14" name="TextBox 14"/>
          <p:cNvSpPr txBox="1"/>
          <p:nvPr/>
        </p:nvSpPr>
        <p:spPr>
          <a:xfrm>
            <a:off x="8169578" y="9062699"/>
            <a:ext cx="2301240" cy="600602"/>
          </a:xfrm>
          <a:prstGeom prst="rect">
            <a:avLst/>
          </a:prstGeom>
        </p:spPr>
        <p:txBody>
          <a:bodyPr lIns="0" tIns="0" rIns="0" bIns="0" rtlCol="0" anchor="t">
            <a:spAutoFit/>
          </a:bodyPr>
          <a:lstStyle/>
          <a:p>
            <a:pPr algn="ctr">
              <a:lnSpc>
                <a:spcPts val="4695"/>
              </a:lnSpc>
              <a:spcBef>
                <a:spcPct val="0"/>
              </a:spcBef>
            </a:pPr>
            <a:r>
              <a:rPr lang="en-US" sz="3354" dirty="0">
                <a:solidFill>
                  <a:srgbClr val="3E3335"/>
                </a:solidFill>
                <a:latin typeface="Scripter"/>
                <a:ea typeface="Scripter"/>
                <a:cs typeface="Scripter"/>
                <a:sym typeface="Scripter"/>
              </a:rPr>
              <a:t>ŠIAULIAI, 2025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BA99"/>
        </a:solidFill>
        <a:effectLst/>
      </p:bgPr>
    </p:bg>
    <p:spTree>
      <p:nvGrpSpPr>
        <p:cNvPr id="1" name=""/>
        <p:cNvGrpSpPr/>
        <p:nvPr/>
      </p:nvGrpSpPr>
      <p:grpSpPr>
        <a:xfrm>
          <a:off x="0" y="0"/>
          <a:ext cx="0" cy="0"/>
          <a:chOff x="0" y="0"/>
          <a:chExt cx="0" cy="0"/>
        </a:xfrm>
      </p:grpSpPr>
      <p:sp>
        <p:nvSpPr>
          <p:cNvPr id="2" name="Freeform 2"/>
          <p:cNvSpPr/>
          <p:nvPr/>
        </p:nvSpPr>
        <p:spPr>
          <a:xfrm>
            <a:off x="-221227" y="3004399"/>
            <a:ext cx="8275683" cy="7282601"/>
          </a:xfrm>
          <a:custGeom>
            <a:avLst/>
            <a:gdLst/>
            <a:ahLst/>
            <a:cxnLst/>
            <a:rect l="l" t="t" r="r" b="b"/>
            <a:pathLst>
              <a:path w="8275683" h="7282601">
                <a:moveTo>
                  <a:pt x="0" y="0"/>
                </a:moveTo>
                <a:lnTo>
                  <a:pt x="8275684" y="0"/>
                </a:lnTo>
                <a:lnTo>
                  <a:pt x="8275684" y="7282601"/>
                </a:lnTo>
                <a:lnTo>
                  <a:pt x="0" y="7282601"/>
                </a:lnTo>
                <a:lnTo>
                  <a:pt x="0" y="0"/>
                </a:lnTo>
                <a:close/>
              </a:path>
            </a:pathLst>
          </a:custGeom>
          <a:blipFill>
            <a:blip r:embed="rId2"/>
            <a:stretch>
              <a:fillRect/>
            </a:stretch>
          </a:blipFill>
        </p:spPr>
      </p:sp>
      <p:sp>
        <p:nvSpPr>
          <p:cNvPr id="3" name="Freeform 3"/>
          <p:cNvSpPr/>
          <p:nvPr/>
        </p:nvSpPr>
        <p:spPr>
          <a:xfrm>
            <a:off x="11261308" y="3234065"/>
            <a:ext cx="8014699" cy="7052935"/>
          </a:xfrm>
          <a:custGeom>
            <a:avLst/>
            <a:gdLst/>
            <a:ahLst/>
            <a:cxnLst/>
            <a:rect l="l" t="t" r="r" b="b"/>
            <a:pathLst>
              <a:path w="8014699" h="7052935">
                <a:moveTo>
                  <a:pt x="0" y="0"/>
                </a:moveTo>
                <a:lnTo>
                  <a:pt x="8014699" y="0"/>
                </a:lnTo>
                <a:lnTo>
                  <a:pt x="8014699" y="7052935"/>
                </a:lnTo>
                <a:lnTo>
                  <a:pt x="0" y="7052935"/>
                </a:lnTo>
                <a:lnTo>
                  <a:pt x="0" y="0"/>
                </a:lnTo>
                <a:close/>
              </a:path>
            </a:pathLst>
          </a:custGeom>
          <a:blipFill>
            <a:blip r:embed="rId3"/>
            <a:stretch>
              <a:fillRect/>
            </a:stretch>
          </a:blipFill>
        </p:spPr>
      </p:sp>
      <p:sp>
        <p:nvSpPr>
          <p:cNvPr id="4" name="Freeform 4"/>
          <p:cNvSpPr/>
          <p:nvPr/>
        </p:nvSpPr>
        <p:spPr>
          <a:xfrm rot="131705">
            <a:off x="3721090" y="2784022"/>
            <a:ext cx="11025704" cy="4871356"/>
          </a:xfrm>
          <a:custGeom>
            <a:avLst/>
            <a:gdLst/>
            <a:ahLst/>
            <a:cxnLst/>
            <a:rect l="l" t="t" r="r" b="b"/>
            <a:pathLst>
              <a:path w="11025704" h="4871356">
                <a:moveTo>
                  <a:pt x="0" y="0"/>
                </a:moveTo>
                <a:lnTo>
                  <a:pt x="11025704" y="0"/>
                </a:lnTo>
                <a:lnTo>
                  <a:pt x="11025704" y="4871356"/>
                </a:lnTo>
                <a:lnTo>
                  <a:pt x="0" y="487135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376086" y="0"/>
            <a:ext cx="5620360" cy="4959968"/>
          </a:xfrm>
          <a:custGeom>
            <a:avLst/>
            <a:gdLst/>
            <a:ahLst/>
            <a:cxnLst/>
            <a:rect l="l" t="t" r="r" b="b"/>
            <a:pathLst>
              <a:path w="5620360" h="4959968">
                <a:moveTo>
                  <a:pt x="0" y="0"/>
                </a:moveTo>
                <a:lnTo>
                  <a:pt x="5620360" y="0"/>
                </a:lnTo>
                <a:lnTo>
                  <a:pt x="5620360" y="4959968"/>
                </a:lnTo>
                <a:lnTo>
                  <a:pt x="0" y="4959968"/>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a:off x="11819998" y="-379697"/>
            <a:ext cx="7315200" cy="3959352"/>
          </a:xfrm>
          <a:custGeom>
            <a:avLst/>
            <a:gdLst/>
            <a:ahLst/>
            <a:cxnLst/>
            <a:rect l="l" t="t" r="r" b="b"/>
            <a:pathLst>
              <a:path w="7315200" h="3959352">
                <a:moveTo>
                  <a:pt x="0" y="0"/>
                </a:moveTo>
                <a:lnTo>
                  <a:pt x="7315200" y="0"/>
                </a:lnTo>
                <a:lnTo>
                  <a:pt x="7315200" y="3959352"/>
                </a:lnTo>
                <a:lnTo>
                  <a:pt x="0" y="395935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Freeform 7"/>
          <p:cNvSpPr/>
          <p:nvPr/>
        </p:nvSpPr>
        <p:spPr>
          <a:xfrm>
            <a:off x="5991746" y="6730046"/>
            <a:ext cx="5269562" cy="3556954"/>
          </a:xfrm>
          <a:custGeom>
            <a:avLst/>
            <a:gdLst/>
            <a:ahLst/>
            <a:cxnLst/>
            <a:rect l="l" t="t" r="r" b="b"/>
            <a:pathLst>
              <a:path w="5269562" h="3556954">
                <a:moveTo>
                  <a:pt x="0" y="0"/>
                </a:moveTo>
                <a:lnTo>
                  <a:pt x="5269562" y="0"/>
                </a:lnTo>
                <a:lnTo>
                  <a:pt x="5269562" y="3556954"/>
                </a:lnTo>
                <a:lnTo>
                  <a:pt x="0" y="3556954"/>
                </a:lnTo>
                <a:lnTo>
                  <a:pt x="0" y="0"/>
                </a:lnTo>
                <a:close/>
              </a:path>
            </a:pathLst>
          </a:custGeom>
          <a:blipFill>
            <a:blip r:embed="rId10"/>
            <a:stretch>
              <a:fillRect/>
            </a:stretch>
          </a:blipFill>
        </p:spPr>
      </p:sp>
      <p:sp>
        <p:nvSpPr>
          <p:cNvPr id="8" name="TextBox 8"/>
          <p:cNvSpPr txBox="1"/>
          <p:nvPr/>
        </p:nvSpPr>
        <p:spPr>
          <a:xfrm>
            <a:off x="3451960" y="4090643"/>
            <a:ext cx="11384080" cy="3162300"/>
          </a:xfrm>
          <a:prstGeom prst="rect">
            <a:avLst/>
          </a:prstGeom>
        </p:spPr>
        <p:txBody>
          <a:bodyPr lIns="0" tIns="0" rIns="0" bIns="0" rtlCol="0" anchor="t">
            <a:spAutoFit/>
          </a:bodyPr>
          <a:lstStyle/>
          <a:p>
            <a:pPr algn="ctr">
              <a:lnSpc>
                <a:spcPts val="6299"/>
              </a:lnSpc>
            </a:pPr>
            <a:r>
              <a:rPr lang="en-US" sz="4500">
                <a:solidFill>
                  <a:srgbClr val="3E3335"/>
                </a:solidFill>
                <a:latin typeface="Handy Casual"/>
                <a:ea typeface="Handy Casual"/>
                <a:cs typeface="Handy Casual"/>
                <a:sym typeface="Handy Casual"/>
              </a:rPr>
              <a:t>Draugystė – reikalingiausias gyvenime dalykas. Niekas nenorėtų gyventi be draugų, nors ir turėtų visas pasaulio galimybes (Aristotelis)</a:t>
            </a:r>
          </a:p>
          <a:p>
            <a:pPr algn="ctr">
              <a:lnSpc>
                <a:spcPts val="6299"/>
              </a:lnSpc>
            </a:pPr>
            <a:endParaRPr lang="en-US" sz="4500">
              <a:solidFill>
                <a:srgbClr val="3E3335"/>
              </a:solidFill>
              <a:latin typeface="Handy Casual"/>
              <a:ea typeface="Handy Casual"/>
              <a:cs typeface="Handy Casual"/>
              <a:sym typeface="Handy Casual"/>
            </a:endParaRPr>
          </a:p>
        </p:txBody>
      </p:sp>
      <p:sp>
        <p:nvSpPr>
          <p:cNvPr id="9" name="TextBox 9"/>
          <p:cNvSpPr txBox="1"/>
          <p:nvPr/>
        </p:nvSpPr>
        <p:spPr>
          <a:xfrm>
            <a:off x="4706647" y="584110"/>
            <a:ext cx="9685573" cy="1745989"/>
          </a:xfrm>
          <a:prstGeom prst="rect">
            <a:avLst/>
          </a:prstGeom>
        </p:spPr>
        <p:txBody>
          <a:bodyPr lIns="0" tIns="0" rIns="0" bIns="0" rtlCol="0" anchor="t">
            <a:spAutoFit/>
          </a:bodyPr>
          <a:lstStyle/>
          <a:p>
            <a:pPr algn="l">
              <a:lnSpc>
                <a:spcPts val="13502"/>
              </a:lnSpc>
            </a:pPr>
            <a:r>
              <a:rPr lang="en-US" sz="9644">
                <a:solidFill>
                  <a:srgbClr val="3E3335"/>
                </a:solidFill>
                <a:latin typeface="Scripter"/>
                <a:ea typeface="Scripter"/>
                <a:cs typeface="Scripter"/>
                <a:sym typeface="Scripter"/>
              </a:rPr>
              <a:t>RUGSĖJO MĖNESIS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BA99"/>
        </a:solidFill>
        <a:effectLst/>
      </p:bgPr>
    </p:bg>
    <p:spTree>
      <p:nvGrpSpPr>
        <p:cNvPr id="1" name=""/>
        <p:cNvGrpSpPr/>
        <p:nvPr/>
      </p:nvGrpSpPr>
      <p:grpSpPr>
        <a:xfrm>
          <a:off x="0" y="0"/>
          <a:ext cx="0" cy="0"/>
          <a:chOff x="0" y="0"/>
          <a:chExt cx="0" cy="0"/>
        </a:xfrm>
      </p:grpSpPr>
      <p:sp>
        <p:nvSpPr>
          <p:cNvPr id="2" name="Freeform 2"/>
          <p:cNvSpPr/>
          <p:nvPr/>
        </p:nvSpPr>
        <p:spPr>
          <a:xfrm>
            <a:off x="422007" y="0"/>
            <a:ext cx="17456710" cy="10287000"/>
          </a:xfrm>
          <a:custGeom>
            <a:avLst/>
            <a:gdLst/>
            <a:ahLst/>
            <a:cxnLst/>
            <a:rect l="l" t="t" r="r" b="b"/>
            <a:pathLst>
              <a:path w="17456710" h="10287000">
                <a:moveTo>
                  <a:pt x="0" y="0"/>
                </a:moveTo>
                <a:lnTo>
                  <a:pt x="17456710" y="0"/>
                </a:lnTo>
                <a:lnTo>
                  <a:pt x="17456710" y="10287000"/>
                </a:lnTo>
                <a:lnTo>
                  <a:pt x="0" y="10287000"/>
                </a:lnTo>
                <a:lnTo>
                  <a:pt x="0" y="0"/>
                </a:lnTo>
                <a:close/>
              </a:path>
            </a:pathLst>
          </a:custGeom>
          <a:blipFill>
            <a:blip r:embed="rId2">
              <a:alphaModFix amt="23000"/>
            </a:blip>
            <a:stretch>
              <a:fillRect l="-349" r="-349" b="-606"/>
            </a:stretch>
          </a:blipFill>
        </p:spPr>
      </p:sp>
      <p:sp>
        <p:nvSpPr>
          <p:cNvPr id="3" name="Freeform 3"/>
          <p:cNvSpPr/>
          <p:nvPr/>
        </p:nvSpPr>
        <p:spPr>
          <a:xfrm>
            <a:off x="6493693" y="4142810"/>
            <a:ext cx="4608143" cy="6144190"/>
          </a:xfrm>
          <a:custGeom>
            <a:avLst/>
            <a:gdLst/>
            <a:ahLst/>
            <a:cxnLst/>
            <a:rect l="l" t="t" r="r" b="b"/>
            <a:pathLst>
              <a:path w="4608143" h="6144190">
                <a:moveTo>
                  <a:pt x="0" y="0"/>
                </a:moveTo>
                <a:lnTo>
                  <a:pt x="4608143" y="0"/>
                </a:lnTo>
                <a:lnTo>
                  <a:pt x="4608143" y="6144190"/>
                </a:lnTo>
                <a:lnTo>
                  <a:pt x="0" y="6144190"/>
                </a:lnTo>
                <a:lnTo>
                  <a:pt x="0" y="0"/>
                </a:lnTo>
                <a:close/>
              </a:path>
            </a:pathLst>
          </a:custGeom>
          <a:blipFill>
            <a:blip r:embed="rId3"/>
            <a:stretch>
              <a:fillRect/>
            </a:stretch>
          </a:blipFill>
        </p:spPr>
      </p:sp>
      <p:sp>
        <p:nvSpPr>
          <p:cNvPr id="4" name="Freeform 4"/>
          <p:cNvSpPr/>
          <p:nvPr/>
        </p:nvSpPr>
        <p:spPr>
          <a:xfrm>
            <a:off x="807473" y="4142810"/>
            <a:ext cx="4918579" cy="6558105"/>
          </a:xfrm>
          <a:custGeom>
            <a:avLst/>
            <a:gdLst/>
            <a:ahLst/>
            <a:cxnLst/>
            <a:rect l="l" t="t" r="r" b="b"/>
            <a:pathLst>
              <a:path w="4918579" h="6558105">
                <a:moveTo>
                  <a:pt x="0" y="0"/>
                </a:moveTo>
                <a:lnTo>
                  <a:pt x="4918579" y="0"/>
                </a:lnTo>
                <a:lnTo>
                  <a:pt x="4918579" y="6558105"/>
                </a:lnTo>
                <a:lnTo>
                  <a:pt x="0" y="6558105"/>
                </a:lnTo>
                <a:lnTo>
                  <a:pt x="0" y="0"/>
                </a:lnTo>
                <a:close/>
              </a:path>
            </a:pathLst>
          </a:custGeom>
          <a:blipFill>
            <a:blip r:embed="rId4"/>
            <a:stretch>
              <a:fillRect/>
            </a:stretch>
          </a:blipFill>
        </p:spPr>
      </p:sp>
      <p:sp>
        <p:nvSpPr>
          <p:cNvPr id="5" name="Freeform 5"/>
          <p:cNvSpPr/>
          <p:nvPr/>
        </p:nvSpPr>
        <p:spPr>
          <a:xfrm>
            <a:off x="11873361" y="4142810"/>
            <a:ext cx="4608143" cy="6144190"/>
          </a:xfrm>
          <a:custGeom>
            <a:avLst/>
            <a:gdLst/>
            <a:ahLst/>
            <a:cxnLst/>
            <a:rect l="l" t="t" r="r" b="b"/>
            <a:pathLst>
              <a:path w="4608143" h="6144190">
                <a:moveTo>
                  <a:pt x="0" y="0"/>
                </a:moveTo>
                <a:lnTo>
                  <a:pt x="4608142" y="0"/>
                </a:lnTo>
                <a:lnTo>
                  <a:pt x="4608142" y="6144190"/>
                </a:lnTo>
                <a:lnTo>
                  <a:pt x="0" y="6144190"/>
                </a:lnTo>
                <a:lnTo>
                  <a:pt x="0" y="0"/>
                </a:lnTo>
                <a:close/>
              </a:path>
            </a:pathLst>
          </a:custGeom>
          <a:blipFill>
            <a:blip r:embed="rId5"/>
            <a:stretch>
              <a:fillRect/>
            </a:stretch>
          </a:blipFill>
        </p:spPr>
      </p:sp>
      <p:sp>
        <p:nvSpPr>
          <p:cNvPr id="6" name="TextBox 6"/>
          <p:cNvSpPr txBox="1"/>
          <p:nvPr/>
        </p:nvSpPr>
        <p:spPr>
          <a:xfrm>
            <a:off x="3458322" y="209550"/>
            <a:ext cx="11384080" cy="1311274"/>
          </a:xfrm>
          <a:prstGeom prst="rect">
            <a:avLst/>
          </a:prstGeom>
        </p:spPr>
        <p:txBody>
          <a:bodyPr lIns="0" tIns="0" rIns="0" bIns="0" rtlCol="0" anchor="t">
            <a:spAutoFit/>
          </a:bodyPr>
          <a:lstStyle/>
          <a:p>
            <a:pPr algn="ctr">
              <a:lnSpc>
                <a:spcPts val="9699"/>
              </a:lnSpc>
            </a:pPr>
            <a:r>
              <a:rPr lang="en-US" sz="9999">
                <a:solidFill>
                  <a:srgbClr val="3E3335"/>
                </a:solidFill>
                <a:latin typeface="Handy Casual"/>
                <a:ea typeface="Handy Casual"/>
                <a:cs typeface="Handy Casual"/>
                <a:sym typeface="Handy Casual"/>
              </a:rPr>
              <a:t>DRAUGYSTĖS APYRANKĖ</a:t>
            </a:r>
          </a:p>
        </p:txBody>
      </p:sp>
      <p:sp>
        <p:nvSpPr>
          <p:cNvPr id="7" name="TextBox 7"/>
          <p:cNvSpPr txBox="1"/>
          <p:nvPr/>
        </p:nvSpPr>
        <p:spPr>
          <a:xfrm>
            <a:off x="422007" y="1454149"/>
            <a:ext cx="17456710" cy="2527934"/>
          </a:xfrm>
          <a:prstGeom prst="rect">
            <a:avLst/>
          </a:prstGeom>
        </p:spPr>
        <p:txBody>
          <a:bodyPr lIns="0" tIns="0" rIns="0" bIns="0" rtlCol="0" anchor="t">
            <a:spAutoFit/>
          </a:bodyPr>
          <a:lstStyle/>
          <a:p>
            <a:pPr algn="ctr">
              <a:lnSpc>
                <a:spcPts val="5040"/>
              </a:lnSpc>
            </a:pPr>
            <a:r>
              <a:rPr lang="en-US" sz="3600">
                <a:solidFill>
                  <a:srgbClr val="3E3335"/>
                </a:solidFill>
                <a:latin typeface="Handy Casual"/>
                <a:ea typeface="Handy Casual"/>
                <a:cs typeface="Handy Casual"/>
                <a:sym typeface="Handy Casual"/>
              </a:rPr>
              <a:t>Mūsų mažieji keturmečiai pasinėrė į spalvų pasaulį – jie gamino draugystės apyrankes. Vaikai rinkosi mėgstamas spalvas, kūrė savo unikalius darbelius ir džiaugėsi, kad gali padovanoti apyrankę draugui. Kiekviena apyrankė – tarsi mažytis draugystės tiltelis, sujungęs vaikų šypsenas, juoką ir gerumą. Vaikai ne tik lavino pirštukų vikrumą, bet ir mokėsi dalintis bei dovanoti savo kūrybą draugui.</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6BA99"/>
        </a:solidFill>
        <a:effectLst/>
      </p:bgPr>
    </p:bg>
    <p:spTree>
      <p:nvGrpSpPr>
        <p:cNvPr id="1" name=""/>
        <p:cNvGrpSpPr/>
        <p:nvPr/>
      </p:nvGrpSpPr>
      <p:grpSpPr>
        <a:xfrm>
          <a:off x="0" y="0"/>
          <a:ext cx="0" cy="0"/>
          <a:chOff x="0" y="0"/>
          <a:chExt cx="0" cy="0"/>
        </a:xfrm>
      </p:grpSpPr>
      <p:sp>
        <p:nvSpPr>
          <p:cNvPr id="2" name="Freeform 2"/>
          <p:cNvSpPr/>
          <p:nvPr/>
        </p:nvSpPr>
        <p:spPr>
          <a:xfrm>
            <a:off x="422007" y="0"/>
            <a:ext cx="17456710" cy="10287000"/>
          </a:xfrm>
          <a:custGeom>
            <a:avLst/>
            <a:gdLst/>
            <a:ahLst/>
            <a:cxnLst/>
            <a:rect l="l" t="t" r="r" b="b"/>
            <a:pathLst>
              <a:path w="17456710" h="10287000">
                <a:moveTo>
                  <a:pt x="0" y="0"/>
                </a:moveTo>
                <a:lnTo>
                  <a:pt x="17456710" y="0"/>
                </a:lnTo>
                <a:lnTo>
                  <a:pt x="17456710" y="10287000"/>
                </a:lnTo>
                <a:lnTo>
                  <a:pt x="0" y="10287000"/>
                </a:lnTo>
                <a:lnTo>
                  <a:pt x="0" y="0"/>
                </a:lnTo>
                <a:close/>
              </a:path>
            </a:pathLst>
          </a:custGeom>
          <a:blipFill>
            <a:blip r:embed="rId2">
              <a:alphaModFix amt="23000"/>
            </a:blip>
            <a:stretch>
              <a:fillRect l="-349" r="-349" b="-606"/>
            </a:stretch>
          </a:blipFill>
        </p:spPr>
      </p:sp>
      <p:sp>
        <p:nvSpPr>
          <p:cNvPr id="3" name="Freeform 3"/>
          <p:cNvSpPr/>
          <p:nvPr/>
        </p:nvSpPr>
        <p:spPr>
          <a:xfrm>
            <a:off x="4966675" y="3810969"/>
            <a:ext cx="8354650" cy="6476031"/>
          </a:xfrm>
          <a:custGeom>
            <a:avLst/>
            <a:gdLst/>
            <a:ahLst/>
            <a:cxnLst/>
            <a:rect l="l" t="t" r="r" b="b"/>
            <a:pathLst>
              <a:path w="8354650" h="6476031">
                <a:moveTo>
                  <a:pt x="0" y="0"/>
                </a:moveTo>
                <a:lnTo>
                  <a:pt x="8354650" y="0"/>
                </a:lnTo>
                <a:lnTo>
                  <a:pt x="8354650" y="6476031"/>
                </a:lnTo>
                <a:lnTo>
                  <a:pt x="0" y="6476031"/>
                </a:lnTo>
                <a:lnTo>
                  <a:pt x="0" y="0"/>
                </a:lnTo>
                <a:close/>
              </a:path>
            </a:pathLst>
          </a:custGeom>
          <a:blipFill>
            <a:blip r:embed="rId3"/>
            <a:stretch>
              <a:fillRect l="-3237" t="-1024" r="-2232" b="-1024"/>
            </a:stretch>
          </a:blipFill>
        </p:spPr>
      </p:sp>
      <p:sp>
        <p:nvSpPr>
          <p:cNvPr id="4" name="Freeform 4"/>
          <p:cNvSpPr/>
          <p:nvPr/>
        </p:nvSpPr>
        <p:spPr>
          <a:xfrm>
            <a:off x="13430977"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4"/>
            <a:stretch>
              <a:fillRect t="-60" b="-60"/>
            </a:stretch>
          </a:blipFill>
        </p:spPr>
      </p:sp>
      <p:sp>
        <p:nvSpPr>
          <p:cNvPr id="5" name="Freeform 5"/>
          <p:cNvSpPr/>
          <p:nvPr/>
        </p:nvSpPr>
        <p:spPr>
          <a:xfrm>
            <a:off x="-4648"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5"/>
            <a:stretch>
              <a:fillRect/>
            </a:stretch>
          </a:blipFill>
        </p:spPr>
      </p:sp>
      <p:sp>
        <p:nvSpPr>
          <p:cNvPr id="6" name="TextBox 6"/>
          <p:cNvSpPr txBox="1"/>
          <p:nvPr/>
        </p:nvSpPr>
        <p:spPr>
          <a:xfrm>
            <a:off x="3458322" y="209550"/>
            <a:ext cx="11384080" cy="1311274"/>
          </a:xfrm>
          <a:prstGeom prst="rect">
            <a:avLst/>
          </a:prstGeom>
        </p:spPr>
        <p:txBody>
          <a:bodyPr lIns="0" tIns="0" rIns="0" bIns="0" rtlCol="0" anchor="t">
            <a:spAutoFit/>
          </a:bodyPr>
          <a:lstStyle/>
          <a:p>
            <a:pPr algn="ctr">
              <a:lnSpc>
                <a:spcPts val="9699"/>
              </a:lnSpc>
            </a:pPr>
            <a:r>
              <a:rPr lang="en-US" sz="9999">
                <a:solidFill>
                  <a:srgbClr val="3E3335"/>
                </a:solidFill>
                <a:latin typeface="Handy Casual"/>
                <a:ea typeface="Handy Casual"/>
                <a:cs typeface="Handy Casual"/>
                <a:sym typeface="Handy Casual"/>
              </a:rPr>
              <a:t>ŠIRDELĖ DRAUGUI</a:t>
            </a:r>
          </a:p>
        </p:txBody>
      </p:sp>
      <p:sp>
        <p:nvSpPr>
          <p:cNvPr id="7" name="TextBox 7"/>
          <p:cNvSpPr txBox="1"/>
          <p:nvPr/>
        </p:nvSpPr>
        <p:spPr>
          <a:xfrm>
            <a:off x="422007" y="1425574"/>
            <a:ext cx="17456710" cy="2108200"/>
          </a:xfrm>
          <a:prstGeom prst="rect">
            <a:avLst/>
          </a:prstGeom>
        </p:spPr>
        <p:txBody>
          <a:bodyPr lIns="0" tIns="0" rIns="0" bIns="0" rtlCol="0" anchor="t">
            <a:spAutoFit/>
          </a:bodyPr>
          <a:lstStyle/>
          <a:p>
            <a:pPr algn="ctr">
              <a:lnSpc>
                <a:spcPts val="5600"/>
              </a:lnSpc>
            </a:pPr>
            <a:r>
              <a:rPr lang="en-US" sz="4000">
                <a:solidFill>
                  <a:srgbClr val="3E3335"/>
                </a:solidFill>
                <a:latin typeface="Handy Casual"/>
                <a:ea typeface="Handy Casual"/>
                <a:cs typeface="Handy Casual"/>
                <a:sym typeface="Handy Casual"/>
              </a:rPr>
              <a:t>„Draugystė yra tada, kai kartu žaidžiam, juokiamės ir dalinam“. Vaikai dovanojo vienas kitam širdelę, pasakydami gražius žodelius: „Tu mano draugas, aš tave labai myliu“, „Ačiū, kad su manimi žaidi“. „Tu esi mano geriausias draugas“, „Man smagu su tavimi“.</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5D3FF"/>
        </a:solidFill>
        <a:effectLst/>
      </p:bgPr>
    </p:bg>
    <p:spTree>
      <p:nvGrpSpPr>
        <p:cNvPr id="1" name=""/>
        <p:cNvGrpSpPr/>
        <p:nvPr/>
      </p:nvGrpSpPr>
      <p:grpSpPr>
        <a:xfrm>
          <a:off x="0" y="0"/>
          <a:ext cx="0" cy="0"/>
          <a:chOff x="0" y="0"/>
          <a:chExt cx="0" cy="0"/>
        </a:xfrm>
      </p:grpSpPr>
      <p:sp>
        <p:nvSpPr>
          <p:cNvPr id="2" name="Freeform 2"/>
          <p:cNvSpPr/>
          <p:nvPr/>
        </p:nvSpPr>
        <p:spPr>
          <a:xfrm rot="131705">
            <a:off x="3721090" y="2784022"/>
            <a:ext cx="11025704" cy="4871356"/>
          </a:xfrm>
          <a:custGeom>
            <a:avLst/>
            <a:gdLst/>
            <a:ahLst/>
            <a:cxnLst/>
            <a:rect l="l" t="t" r="r" b="b"/>
            <a:pathLst>
              <a:path w="11025704" h="4871356">
                <a:moveTo>
                  <a:pt x="0" y="0"/>
                </a:moveTo>
                <a:lnTo>
                  <a:pt x="11025704" y="0"/>
                </a:lnTo>
                <a:lnTo>
                  <a:pt x="11025704" y="4871356"/>
                </a:lnTo>
                <a:lnTo>
                  <a:pt x="0" y="487135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132736" y="52043"/>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2673855" y="6092126"/>
            <a:ext cx="5309967" cy="4194874"/>
          </a:xfrm>
          <a:custGeom>
            <a:avLst/>
            <a:gdLst/>
            <a:ahLst/>
            <a:cxnLst/>
            <a:rect l="l" t="t" r="r" b="b"/>
            <a:pathLst>
              <a:path w="5309967" h="4194874">
                <a:moveTo>
                  <a:pt x="0" y="0"/>
                </a:moveTo>
                <a:lnTo>
                  <a:pt x="5309967" y="0"/>
                </a:lnTo>
                <a:lnTo>
                  <a:pt x="5309967" y="4194874"/>
                </a:lnTo>
                <a:lnTo>
                  <a:pt x="0" y="4194874"/>
                </a:lnTo>
                <a:lnTo>
                  <a:pt x="0" y="0"/>
                </a:lnTo>
                <a:close/>
              </a:path>
            </a:pathLst>
          </a:custGeom>
          <a:blipFill>
            <a:blip r:embed="rId6"/>
            <a:stretch>
              <a:fillRect/>
            </a:stretch>
          </a:blipFill>
        </p:spPr>
      </p:sp>
      <p:sp>
        <p:nvSpPr>
          <p:cNvPr id="5" name="Freeform 5"/>
          <p:cNvSpPr/>
          <p:nvPr/>
        </p:nvSpPr>
        <p:spPr>
          <a:xfrm>
            <a:off x="13234748" y="301525"/>
            <a:ext cx="4586390" cy="4546259"/>
          </a:xfrm>
          <a:custGeom>
            <a:avLst/>
            <a:gdLst/>
            <a:ahLst/>
            <a:cxnLst/>
            <a:rect l="l" t="t" r="r" b="b"/>
            <a:pathLst>
              <a:path w="4586390" h="4546259">
                <a:moveTo>
                  <a:pt x="0" y="0"/>
                </a:moveTo>
                <a:lnTo>
                  <a:pt x="4586390" y="0"/>
                </a:lnTo>
                <a:lnTo>
                  <a:pt x="4586390" y="4546259"/>
                </a:lnTo>
                <a:lnTo>
                  <a:pt x="0" y="4546259"/>
                </a:lnTo>
                <a:lnTo>
                  <a:pt x="0" y="0"/>
                </a:lnTo>
                <a:close/>
              </a:path>
            </a:pathLst>
          </a:custGeom>
          <a:blipFill>
            <a:blip r:embed="rId7"/>
            <a:stretch>
              <a:fillRect/>
            </a:stretch>
          </a:blipFill>
        </p:spPr>
      </p:sp>
      <p:sp>
        <p:nvSpPr>
          <p:cNvPr id="6" name="Freeform 6"/>
          <p:cNvSpPr/>
          <p:nvPr/>
        </p:nvSpPr>
        <p:spPr>
          <a:xfrm>
            <a:off x="0" y="6272311"/>
            <a:ext cx="6551935" cy="4209618"/>
          </a:xfrm>
          <a:custGeom>
            <a:avLst/>
            <a:gdLst/>
            <a:ahLst/>
            <a:cxnLst/>
            <a:rect l="l" t="t" r="r" b="b"/>
            <a:pathLst>
              <a:path w="6551935" h="4209618">
                <a:moveTo>
                  <a:pt x="0" y="0"/>
                </a:moveTo>
                <a:lnTo>
                  <a:pt x="6551935" y="0"/>
                </a:lnTo>
                <a:lnTo>
                  <a:pt x="6551935" y="4209618"/>
                </a:lnTo>
                <a:lnTo>
                  <a:pt x="0" y="4209618"/>
                </a:lnTo>
                <a:lnTo>
                  <a:pt x="0" y="0"/>
                </a:lnTo>
                <a:close/>
              </a:path>
            </a:pathLst>
          </a:custGeom>
          <a:blipFill>
            <a:blip r:embed="rId8"/>
            <a:stretch>
              <a:fillRect/>
            </a:stretch>
          </a:blipFill>
        </p:spPr>
      </p:sp>
      <p:sp>
        <p:nvSpPr>
          <p:cNvPr id="7" name="Freeform 7"/>
          <p:cNvSpPr/>
          <p:nvPr/>
        </p:nvSpPr>
        <p:spPr>
          <a:xfrm>
            <a:off x="7464076" y="7718859"/>
            <a:ext cx="1475661" cy="1738555"/>
          </a:xfrm>
          <a:custGeom>
            <a:avLst/>
            <a:gdLst/>
            <a:ahLst/>
            <a:cxnLst/>
            <a:rect l="l" t="t" r="r" b="b"/>
            <a:pathLst>
              <a:path w="1475661" h="1738555">
                <a:moveTo>
                  <a:pt x="0" y="0"/>
                </a:moveTo>
                <a:lnTo>
                  <a:pt x="1475661" y="0"/>
                </a:lnTo>
                <a:lnTo>
                  <a:pt x="1475661" y="1738555"/>
                </a:lnTo>
                <a:lnTo>
                  <a:pt x="0" y="1738555"/>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8" name="TextBox 8"/>
          <p:cNvSpPr txBox="1"/>
          <p:nvPr/>
        </p:nvSpPr>
        <p:spPr>
          <a:xfrm>
            <a:off x="3451960" y="4090643"/>
            <a:ext cx="11384080" cy="1562100"/>
          </a:xfrm>
          <a:prstGeom prst="rect">
            <a:avLst/>
          </a:prstGeom>
        </p:spPr>
        <p:txBody>
          <a:bodyPr lIns="0" tIns="0" rIns="0" bIns="0" rtlCol="0" anchor="t">
            <a:spAutoFit/>
          </a:bodyPr>
          <a:lstStyle/>
          <a:p>
            <a:pPr algn="ctr">
              <a:lnSpc>
                <a:spcPts val="6299"/>
              </a:lnSpc>
            </a:pPr>
            <a:r>
              <a:rPr lang="en-US" sz="4500">
                <a:solidFill>
                  <a:srgbClr val="3E3335"/>
                </a:solidFill>
                <a:latin typeface="Handy Casual"/>
                <a:ea typeface="Handy Casual"/>
                <a:cs typeface="Handy Casual"/>
                <a:sym typeface="Handy Casual"/>
              </a:rPr>
              <a:t>Lengva pradėti – nelengva užbaigti (žalingų įpročių prevencija)</a:t>
            </a:r>
          </a:p>
        </p:txBody>
      </p:sp>
      <p:sp>
        <p:nvSpPr>
          <p:cNvPr id="9" name="TextBox 9"/>
          <p:cNvSpPr txBox="1"/>
          <p:nvPr/>
        </p:nvSpPr>
        <p:spPr>
          <a:xfrm>
            <a:off x="4706647" y="584110"/>
            <a:ext cx="9685573" cy="1745989"/>
          </a:xfrm>
          <a:prstGeom prst="rect">
            <a:avLst/>
          </a:prstGeom>
        </p:spPr>
        <p:txBody>
          <a:bodyPr lIns="0" tIns="0" rIns="0" bIns="0" rtlCol="0" anchor="t">
            <a:spAutoFit/>
          </a:bodyPr>
          <a:lstStyle/>
          <a:p>
            <a:pPr algn="l">
              <a:lnSpc>
                <a:spcPts val="13502"/>
              </a:lnSpc>
            </a:pPr>
            <a:r>
              <a:rPr lang="en-US" sz="9644">
                <a:solidFill>
                  <a:srgbClr val="3E3335"/>
                </a:solidFill>
                <a:latin typeface="Scripter"/>
                <a:ea typeface="Scripter"/>
                <a:cs typeface="Scripter"/>
                <a:sym typeface="Scripter"/>
              </a:rPr>
              <a:t>SPALIO MĖNESIS</a:t>
            </a:r>
          </a:p>
        </p:txBody>
      </p:sp>
      <p:sp>
        <p:nvSpPr>
          <p:cNvPr id="10" name="Freeform 10"/>
          <p:cNvSpPr/>
          <p:nvPr/>
        </p:nvSpPr>
        <p:spPr>
          <a:xfrm>
            <a:off x="802687" y="4847784"/>
            <a:ext cx="772084" cy="909634"/>
          </a:xfrm>
          <a:custGeom>
            <a:avLst/>
            <a:gdLst/>
            <a:ahLst/>
            <a:cxnLst/>
            <a:rect l="l" t="t" r="r" b="b"/>
            <a:pathLst>
              <a:path w="772084" h="909634">
                <a:moveTo>
                  <a:pt x="0" y="0"/>
                </a:moveTo>
                <a:lnTo>
                  <a:pt x="772084" y="0"/>
                </a:lnTo>
                <a:lnTo>
                  <a:pt x="772084" y="909634"/>
                </a:lnTo>
                <a:lnTo>
                  <a:pt x="0" y="90963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1" name="Freeform 11"/>
          <p:cNvSpPr/>
          <p:nvPr/>
        </p:nvSpPr>
        <p:spPr>
          <a:xfrm>
            <a:off x="12848706" y="301525"/>
            <a:ext cx="772084" cy="909634"/>
          </a:xfrm>
          <a:custGeom>
            <a:avLst/>
            <a:gdLst/>
            <a:ahLst/>
            <a:cxnLst/>
            <a:rect l="l" t="t" r="r" b="b"/>
            <a:pathLst>
              <a:path w="772084" h="909634">
                <a:moveTo>
                  <a:pt x="0" y="0"/>
                </a:moveTo>
                <a:lnTo>
                  <a:pt x="772084" y="0"/>
                </a:lnTo>
                <a:lnTo>
                  <a:pt x="772084" y="909634"/>
                </a:lnTo>
                <a:lnTo>
                  <a:pt x="0" y="90963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2" name="Freeform 12"/>
          <p:cNvSpPr/>
          <p:nvPr/>
        </p:nvSpPr>
        <p:spPr>
          <a:xfrm>
            <a:off x="10420754" y="9258300"/>
            <a:ext cx="772084" cy="909634"/>
          </a:xfrm>
          <a:custGeom>
            <a:avLst/>
            <a:gdLst/>
            <a:ahLst/>
            <a:cxnLst/>
            <a:rect l="l" t="t" r="r" b="b"/>
            <a:pathLst>
              <a:path w="772084" h="909634">
                <a:moveTo>
                  <a:pt x="0" y="0"/>
                </a:moveTo>
                <a:lnTo>
                  <a:pt x="772084" y="0"/>
                </a:lnTo>
                <a:lnTo>
                  <a:pt x="772084" y="909634"/>
                </a:lnTo>
                <a:lnTo>
                  <a:pt x="0" y="90963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3" name="Freeform 13"/>
          <p:cNvSpPr/>
          <p:nvPr/>
        </p:nvSpPr>
        <p:spPr>
          <a:xfrm>
            <a:off x="15141901" y="5015138"/>
            <a:ext cx="772084" cy="909634"/>
          </a:xfrm>
          <a:custGeom>
            <a:avLst/>
            <a:gdLst/>
            <a:ahLst/>
            <a:cxnLst/>
            <a:rect l="l" t="t" r="r" b="b"/>
            <a:pathLst>
              <a:path w="772084" h="909634">
                <a:moveTo>
                  <a:pt x="0" y="0"/>
                </a:moveTo>
                <a:lnTo>
                  <a:pt x="772084" y="0"/>
                </a:lnTo>
                <a:lnTo>
                  <a:pt x="772084" y="909634"/>
                </a:lnTo>
                <a:lnTo>
                  <a:pt x="0" y="90963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4" name="Freeform 14"/>
          <p:cNvSpPr/>
          <p:nvPr/>
        </p:nvSpPr>
        <p:spPr>
          <a:xfrm>
            <a:off x="2519017" y="5101878"/>
            <a:ext cx="1112826" cy="1311080"/>
          </a:xfrm>
          <a:custGeom>
            <a:avLst/>
            <a:gdLst/>
            <a:ahLst/>
            <a:cxnLst/>
            <a:rect l="l" t="t" r="r" b="b"/>
            <a:pathLst>
              <a:path w="1112826" h="1311080">
                <a:moveTo>
                  <a:pt x="0" y="0"/>
                </a:moveTo>
                <a:lnTo>
                  <a:pt x="1112826" y="0"/>
                </a:lnTo>
                <a:lnTo>
                  <a:pt x="1112826" y="1311079"/>
                </a:lnTo>
                <a:lnTo>
                  <a:pt x="0" y="1311079"/>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15" name="Freeform 15"/>
          <p:cNvSpPr/>
          <p:nvPr/>
        </p:nvSpPr>
        <p:spPr>
          <a:xfrm>
            <a:off x="11901771" y="7467486"/>
            <a:ext cx="772084" cy="909634"/>
          </a:xfrm>
          <a:custGeom>
            <a:avLst/>
            <a:gdLst/>
            <a:ahLst/>
            <a:cxnLst/>
            <a:rect l="l" t="t" r="r" b="b"/>
            <a:pathLst>
              <a:path w="772084" h="909634">
                <a:moveTo>
                  <a:pt x="0" y="0"/>
                </a:moveTo>
                <a:lnTo>
                  <a:pt x="772084" y="0"/>
                </a:lnTo>
                <a:lnTo>
                  <a:pt x="772084" y="909634"/>
                </a:lnTo>
                <a:lnTo>
                  <a:pt x="0" y="90963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5D3FF"/>
        </a:solidFill>
        <a:effectLst/>
      </p:bgPr>
    </p:bg>
    <p:spTree>
      <p:nvGrpSpPr>
        <p:cNvPr id="1" name=""/>
        <p:cNvGrpSpPr/>
        <p:nvPr/>
      </p:nvGrpSpPr>
      <p:grpSpPr>
        <a:xfrm>
          <a:off x="0" y="0"/>
          <a:ext cx="0" cy="0"/>
          <a:chOff x="0" y="0"/>
          <a:chExt cx="0" cy="0"/>
        </a:xfrm>
      </p:grpSpPr>
      <p:sp>
        <p:nvSpPr>
          <p:cNvPr id="2" name="Freeform 2"/>
          <p:cNvSpPr/>
          <p:nvPr/>
        </p:nvSpPr>
        <p:spPr>
          <a:xfrm>
            <a:off x="-330028" y="-176982"/>
            <a:ext cx="18960781" cy="15131880"/>
          </a:xfrm>
          <a:custGeom>
            <a:avLst/>
            <a:gdLst/>
            <a:ahLst/>
            <a:cxnLst/>
            <a:rect l="l" t="t" r="r" b="b"/>
            <a:pathLst>
              <a:path w="18960781" h="15131880">
                <a:moveTo>
                  <a:pt x="0" y="0"/>
                </a:moveTo>
                <a:lnTo>
                  <a:pt x="18960781" y="0"/>
                </a:lnTo>
                <a:lnTo>
                  <a:pt x="18960781" y="15131880"/>
                </a:lnTo>
                <a:lnTo>
                  <a:pt x="0" y="15131880"/>
                </a:lnTo>
                <a:lnTo>
                  <a:pt x="0" y="0"/>
                </a:lnTo>
                <a:close/>
              </a:path>
            </a:pathLst>
          </a:custGeom>
          <a:blipFill>
            <a:blip r:embed="rId2">
              <a:alphaModFix amt="25000"/>
            </a:blip>
            <a:stretch>
              <a:fillRect l="-129" r="-129" b="-25628"/>
            </a:stretch>
          </a:blipFill>
        </p:spPr>
      </p:sp>
      <p:sp>
        <p:nvSpPr>
          <p:cNvPr id="3" name="Freeform 3"/>
          <p:cNvSpPr/>
          <p:nvPr/>
        </p:nvSpPr>
        <p:spPr>
          <a:xfrm>
            <a:off x="4966675" y="3810969"/>
            <a:ext cx="8354650" cy="6476031"/>
          </a:xfrm>
          <a:custGeom>
            <a:avLst/>
            <a:gdLst/>
            <a:ahLst/>
            <a:cxnLst/>
            <a:rect l="l" t="t" r="r" b="b"/>
            <a:pathLst>
              <a:path w="8354650" h="6476031">
                <a:moveTo>
                  <a:pt x="0" y="0"/>
                </a:moveTo>
                <a:lnTo>
                  <a:pt x="8354650" y="0"/>
                </a:lnTo>
                <a:lnTo>
                  <a:pt x="8354650" y="6476031"/>
                </a:lnTo>
                <a:lnTo>
                  <a:pt x="0" y="6476031"/>
                </a:lnTo>
                <a:lnTo>
                  <a:pt x="0" y="0"/>
                </a:lnTo>
                <a:close/>
              </a:path>
            </a:pathLst>
          </a:custGeom>
          <a:blipFill>
            <a:blip r:embed="rId3"/>
            <a:stretch>
              <a:fillRect l="-1738" r="-1738"/>
            </a:stretch>
          </a:blipFill>
        </p:spPr>
      </p:sp>
      <p:sp>
        <p:nvSpPr>
          <p:cNvPr id="4" name="Freeform 4"/>
          <p:cNvSpPr/>
          <p:nvPr/>
        </p:nvSpPr>
        <p:spPr>
          <a:xfrm>
            <a:off x="13430977"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4"/>
            <a:stretch>
              <a:fillRect l="-13945" r="-64048"/>
            </a:stretch>
          </a:blipFill>
        </p:spPr>
      </p:sp>
      <p:sp>
        <p:nvSpPr>
          <p:cNvPr id="5" name="Freeform 5"/>
          <p:cNvSpPr/>
          <p:nvPr/>
        </p:nvSpPr>
        <p:spPr>
          <a:xfrm>
            <a:off x="-4648"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5"/>
            <a:stretch>
              <a:fillRect t="-60" b="-60"/>
            </a:stretch>
          </a:blipFill>
        </p:spPr>
      </p:sp>
      <p:sp>
        <p:nvSpPr>
          <p:cNvPr id="6" name="TextBox 6"/>
          <p:cNvSpPr txBox="1"/>
          <p:nvPr/>
        </p:nvSpPr>
        <p:spPr>
          <a:xfrm>
            <a:off x="3458322" y="209550"/>
            <a:ext cx="11384080" cy="1311274"/>
          </a:xfrm>
          <a:prstGeom prst="rect">
            <a:avLst/>
          </a:prstGeom>
        </p:spPr>
        <p:txBody>
          <a:bodyPr lIns="0" tIns="0" rIns="0" bIns="0" rtlCol="0" anchor="t">
            <a:spAutoFit/>
          </a:bodyPr>
          <a:lstStyle/>
          <a:p>
            <a:pPr algn="ctr">
              <a:lnSpc>
                <a:spcPts val="9699"/>
              </a:lnSpc>
            </a:pPr>
            <a:r>
              <a:rPr lang="en-US" sz="9999">
                <a:solidFill>
                  <a:srgbClr val="3E3335"/>
                </a:solidFill>
                <a:latin typeface="Handy Casual"/>
                <a:ea typeface="Handy Casual"/>
                <a:cs typeface="Handy Casual"/>
                <a:sym typeface="Handy Casual"/>
              </a:rPr>
              <a:t>SVEIKO MAISTO RŪŠIAVIMAS</a:t>
            </a:r>
          </a:p>
        </p:txBody>
      </p:sp>
      <p:sp>
        <p:nvSpPr>
          <p:cNvPr id="7" name="TextBox 7"/>
          <p:cNvSpPr txBox="1"/>
          <p:nvPr/>
        </p:nvSpPr>
        <p:spPr>
          <a:xfrm>
            <a:off x="422007" y="1454149"/>
            <a:ext cx="17456710" cy="7334250"/>
          </a:xfrm>
          <a:prstGeom prst="rect">
            <a:avLst/>
          </a:prstGeom>
        </p:spPr>
        <p:txBody>
          <a:bodyPr lIns="0" tIns="0" rIns="0" bIns="0" rtlCol="0" anchor="t">
            <a:spAutoFit/>
          </a:bodyPr>
          <a:lstStyle/>
          <a:p>
            <a:pPr algn="ctr">
              <a:lnSpc>
                <a:spcPts val="4900"/>
              </a:lnSpc>
            </a:pPr>
            <a:r>
              <a:rPr lang="en-US" sz="3500">
                <a:solidFill>
                  <a:srgbClr val="3E3335"/>
                </a:solidFill>
                <a:latin typeface="Handy Casual"/>
                <a:ea typeface="Handy Casual"/>
                <a:cs typeface="Handy Casual"/>
                <a:sym typeface="Handy Casual"/>
              </a:rPr>
              <a:t>Grupės vaikai dalyvavo sveiko maisto rūšiavimo veikloje. Pasitelkdami maisto piramidę, jie rūšiavo įvairius maisto produktų paveikslėlius ir dėliojo juos į tinkamas vietas. Vaikai mokėsi atpažinti, kurie produktai yra sveikesni ir turi sudaryti didžiąją dienos raciono dalį, o kurių reikia vartoti saikingai. Veikla padėjo suprasti sveikos mitybos pagrindus ir lavino vaikų gebėjimą klasifikuoti.</a:t>
            </a:r>
          </a:p>
          <a:p>
            <a:pPr algn="ctr">
              <a:lnSpc>
                <a:spcPts val="5600"/>
              </a:lnSpc>
            </a:pPr>
            <a:endParaRPr lang="en-US" sz="3500">
              <a:solidFill>
                <a:srgbClr val="3E3335"/>
              </a:solidFill>
              <a:latin typeface="Handy Casual"/>
              <a:ea typeface="Handy Casual"/>
              <a:cs typeface="Handy Casual"/>
              <a:sym typeface="Handy Casual"/>
            </a:endParaRPr>
          </a:p>
          <a:p>
            <a:pPr algn="ctr">
              <a:lnSpc>
                <a:spcPts val="5600"/>
              </a:lnSpc>
            </a:pPr>
            <a:endParaRPr lang="en-US" sz="3500">
              <a:solidFill>
                <a:srgbClr val="3E3335"/>
              </a:solidFill>
              <a:latin typeface="Handy Casual"/>
              <a:ea typeface="Handy Casual"/>
              <a:cs typeface="Handy Casual"/>
              <a:sym typeface="Handy Casual"/>
            </a:endParaRPr>
          </a:p>
          <a:p>
            <a:pPr algn="ctr">
              <a:lnSpc>
                <a:spcPts val="5600"/>
              </a:lnSpc>
            </a:pPr>
            <a:endParaRPr lang="en-US" sz="3500">
              <a:solidFill>
                <a:srgbClr val="3E3335"/>
              </a:solidFill>
              <a:latin typeface="Handy Casual"/>
              <a:ea typeface="Handy Casual"/>
              <a:cs typeface="Handy Casual"/>
              <a:sym typeface="Handy Casual"/>
            </a:endParaRPr>
          </a:p>
          <a:p>
            <a:pPr algn="ctr">
              <a:lnSpc>
                <a:spcPts val="5180"/>
              </a:lnSpc>
            </a:pPr>
            <a:endParaRPr lang="en-US" sz="3500">
              <a:solidFill>
                <a:srgbClr val="3E3335"/>
              </a:solidFill>
              <a:latin typeface="Handy Casual"/>
              <a:ea typeface="Handy Casual"/>
              <a:cs typeface="Handy Casual"/>
              <a:sym typeface="Handy Casual"/>
            </a:endParaRPr>
          </a:p>
          <a:p>
            <a:pPr algn="ctr">
              <a:lnSpc>
                <a:spcPts val="5600"/>
              </a:lnSpc>
            </a:pPr>
            <a:endParaRPr lang="en-US" sz="3500">
              <a:solidFill>
                <a:srgbClr val="3E3335"/>
              </a:solidFill>
              <a:latin typeface="Handy Casual"/>
              <a:ea typeface="Handy Casual"/>
              <a:cs typeface="Handy Casual"/>
              <a:sym typeface="Handy Casual"/>
            </a:endParaRPr>
          </a:p>
          <a:p>
            <a:pPr algn="ctr">
              <a:lnSpc>
                <a:spcPts val="5600"/>
              </a:lnSpc>
            </a:pPr>
            <a:endParaRPr lang="en-US" sz="3500">
              <a:solidFill>
                <a:srgbClr val="3E3335"/>
              </a:solidFill>
              <a:latin typeface="Handy Casual"/>
              <a:ea typeface="Handy Casual"/>
              <a:cs typeface="Handy Casual"/>
              <a:sym typeface="Handy Casual"/>
            </a:endParaRPr>
          </a:p>
          <a:p>
            <a:pPr algn="ctr">
              <a:lnSpc>
                <a:spcPts val="5600"/>
              </a:lnSpc>
            </a:pPr>
            <a:endParaRPr lang="en-US" sz="3500">
              <a:solidFill>
                <a:srgbClr val="3E3335"/>
              </a:solidFill>
              <a:latin typeface="Handy Casual"/>
              <a:ea typeface="Handy Casual"/>
              <a:cs typeface="Handy Casual"/>
              <a:sym typeface="Handy Casu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5D3FF"/>
        </a:solidFill>
        <a:effectLst/>
      </p:bgPr>
    </p:bg>
    <p:spTree>
      <p:nvGrpSpPr>
        <p:cNvPr id="1" name=""/>
        <p:cNvGrpSpPr/>
        <p:nvPr/>
      </p:nvGrpSpPr>
      <p:grpSpPr>
        <a:xfrm>
          <a:off x="0" y="0"/>
          <a:ext cx="0" cy="0"/>
          <a:chOff x="0" y="0"/>
          <a:chExt cx="0" cy="0"/>
        </a:xfrm>
      </p:grpSpPr>
      <p:sp>
        <p:nvSpPr>
          <p:cNvPr id="2" name="Freeform 2"/>
          <p:cNvSpPr/>
          <p:nvPr/>
        </p:nvSpPr>
        <p:spPr>
          <a:xfrm>
            <a:off x="-330028" y="-176982"/>
            <a:ext cx="18960781" cy="15131880"/>
          </a:xfrm>
          <a:custGeom>
            <a:avLst/>
            <a:gdLst/>
            <a:ahLst/>
            <a:cxnLst/>
            <a:rect l="l" t="t" r="r" b="b"/>
            <a:pathLst>
              <a:path w="18960781" h="15131880">
                <a:moveTo>
                  <a:pt x="0" y="0"/>
                </a:moveTo>
                <a:lnTo>
                  <a:pt x="18960781" y="0"/>
                </a:lnTo>
                <a:lnTo>
                  <a:pt x="18960781" y="15131880"/>
                </a:lnTo>
                <a:lnTo>
                  <a:pt x="0" y="15131880"/>
                </a:lnTo>
                <a:lnTo>
                  <a:pt x="0" y="0"/>
                </a:lnTo>
                <a:close/>
              </a:path>
            </a:pathLst>
          </a:custGeom>
          <a:blipFill>
            <a:blip r:embed="rId2">
              <a:alphaModFix amt="25000"/>
            </a:blip>
            <a:stretch>
              <a:fillRect l="-129" r="-129" b="-25628"/>
            </a:stretch>
          </a:blipFill>
        </p:spPr>
      </p:sp>
      <p:sp>
        <p:nvSpPr>
          <p:cNvPr id="3" name="Freeform 3"/>
          <p:cNvSpPr/>
          <p:nvPr/>
        </p:nvSpPr>
        <p:spPr>
          <a:xfrm>
            <a:off x="4966675" y="3810969"/>
            <a:ext cx="8354650" cy="6476031"/>
          </a:xfrm>
          <a:custGeom>
            <a:avLst/>
            <a:gdLst/>
            <a:ahLst/>
            <a:cxnLst/>
            <a:rect l="l" t="t" r="r" b="b"/>
            <a:pathLst>
              <a:path w="8354650" h="6476031">
                <a:moveTo>
                  <a:pt x="0" y="0"/>
                </a:moveTo>
                <a:lnTo>
                  <a:pt x="8354650" y="0"/>
                </a:lnTo>
                <a:lnTo>
                  <a:pt x="8354650" y="6476031"/>
                </a:lnTo>
                <a:lnTo>
                  <a:pt x="0" y="6476031"/>
                </a:lnTo>
                <a:lnTo>
                  <a:pt x="0" y="0"/>
                </a:lnTo>
                <a:close/>
              </a:path>
            </a:pathLst>
          </a:custGeom>
          <a:blipFill>
            <a:blip r:embed="rId3"/>
            <a:stretch>
              <a:fillRect t="-36110" b="-36110"/>
            </a:stretch>
          </a:blipFill>
        </p:spPr>
      </p:sp>
      <p:sp>
        <p:nvSpPr>
          <p:cNvPr id="4" name="Freeform 4"/>
          <p:cNvSpPr/>
          <p:nvPr/>
        </p:nvSpPr>
        <p:spPr>
          <a:xfrm>
            <a:off x="13430977"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4"/>
            <a:stretch>
              <a:fillRect t="-60" b="-60"/>
            </a:stretch>
          </a:blipFill>
        </p:spPr>
      </p:sp>
      <p:sp>
        <p:nvSpPr>
          <p:cNvPr id="5" name="Freeform 5"/>
          <p:cNvSpPr/>
          <p:nvPr/>
        </p:nvSpPr>
        <p:spPr>
          <a:xfrm>
            <a:off x="-4648"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5"/>
            <a:stretch>
              <a:fillRect t="-60" b="-60"/>
            </a:stretch>
          </a:blipFill>
        </p:spPr>
      </p:sp>
      <p:sp>
        <p:nvSpPr>
          <p:cNvPr id="6" name="TextBox 6"/>
          <p:cNvSpPr txBox="1"/>
          <p:nvPr/>
        </p:nvSpPr>
        <p:spPr>
          <a:xfrm>
            <a:off x="422007" y="209550"/>
            <a:ext cx="18208746" cy="1311274"/>
          </a:xfrm>
          <a:prstGeom prst="rect">
            <a:avLst/>
          </a:prstGeom>
        </p:spPr>
        <p:txBody>
          <a:bodyPr lIns="0" tIns="0" rIns="0" bIns="0" rtlCol="0" anchor="t">
            <a:spAutoFit/>
          </a:bodyPr>
          <a:lstStyle/>
          <a:p>
            <a:pPr algn="ctr">
              <a:lnSpc>
                <a:spcPts val="9699"/>
              </a:lnSpc>
            </a:pPr>
            <a:r>
              <a:rPr lang="en-US" sz="9999">
                <a:solidFill>
                  <a:srgbClr val="3E3335"/>
                </a:solidFill>
                <a:latin typeface="Handy Casual"/>
                <a:ea typeface="Handy Casual"/>
                <a:cs typeface="Handy Casual"/>
                <a:sym typeface="Handy Casual"/>
              </a:rPr>
              <a:t>EKSPERIMENTAS ,,KAS SLEPIASI BAKTERIJOSE?”</a:t>
            </a:r>
          </a:p>
        </p:txBody>
      </p:sp>
      <p:sp>
        <p:nvSpPr>
          <p:cNvPr id="7" name="TextBox 7"/>
          <p:cNvSpPr txBox="1"/>
          <p:nvPr/>
        </p:nvSpPr>
        <p:spPr>
          <a:xfrm>
            <a:off x="422007" y="1454149"/>
            <a:ext cx="17456710" cy="2454274"/>
          </a:xfrm>
          <a:prstGeom prst="rect">
            <a:avLst/>
          </a:prstGeom>
        </p:spPr>
        <p:txBody>
          <a:bodyPr lIns="0" tIns="0" rIns="0" bIns="0" rtlCol="0" anchor="t">
            <a:spAutoFit/>
          </a:bodyPr>
          <a:lstStyle/>
          <a:p>
            <a:pPr algn="ctr">
              <a:lnSpc>
                <a:spcPts val="4900"/>
              </a:lnSpc>
            </a:pPr>
            <a:r>
              <a:rPr lang="en-US" sz="3500">
                <a:solidFill>
                  <a:srgbClr val="3E3335"/>
                </a:solidFill>
                <a:latin typeface="Handy Casual"/>
                <a:ea typeface="Handy Casual"/>
                <a:cs typeface="Handy Casual"/>
                <a:sym typeface="Handy Casual"/>
              </a:rPr>
              <a:t>Vaikai atliko linksmą ir mokomąjį eksperimentą apie bakterijas. Ant jų rankų pabėrėme „bakterijų“ – blizgučių, o tada paprašėme paliesti draugo ranką, stalą ir kitus daiktus. Mažieji aiškiai pamatė, kaip greitai „bakterijos“ pasklinda aplinkoje. Po eksperimento vaikai suprato, kodėl svarbu dažnai ir kruopščiai plauti rankas, kad apsisaugotume nuo tikrų mikrobų.</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5D3FF"/>
        </a:solidFill>
        <a:effectLst/>
      </p:bgPr>
    </p:bg>
    <p:spTree>
      <p:nvGrpSpPr>
        <p:cNvPr id="1" name=""/>
        <p:cNvGrpSpPr/>
        <p:nvPr/>
      </p:nvGrpSpPr>
      <p:grpSpPr>
        <a:xfrm>
          <a:off x="0" y="0"/>
          <a:ext cx="0" cy="0"/>
          <a:chOff x="0" y="0"/>
          <a:chExt cx="0" cy="0"/>
        </a:xfrm>
      </p:grpSpPr>
      <p:sp>
        <p:nvSpPr>
          <p:cNvPr id="2" name="Freeform 2"/>
          <p:cNvSpPr/>
          <p:nvPr/>
        </p:nvSpPr>
        <p:spPr>
          <a:xfrm>
            <a:off x="-330028" y="-176982"/>
            <a:ext cx="18960781" cy="15131880"/>
          </a:xfrm>
          <a:custGeom>
            <a:avLst/>
            <a:gdLst/>
            <a:ahLst/>
            <a:cxnLst/>
            <a:rect l="l" t="t" r="r" b="b"/>
            <a:pathLst>
              <a:path w="18960781" h="15131880">
                <a:moveTo>
                  <a:pt x="0" y="0"/>
                </a:moveTo>
                <a:lnTo>
                  <a:pt x="18960781" y="0"/>
                </a:lnTo>
                <a:lnTo>
                  <a:pt x="18960781" y="15131880"/>
                </a:lnTo>
                <a:lnTo>
                  <a:pt x="0" y="15131880"/>
                </a:lnTo>
                <a:lnTo>
                  <a:pt x="0" y="0"/>
                </a:lnTo>
                <a:close/>
              </a:path>
            </a:pathLst>
          </a:custGeom>
          <a:blipFill>
            <a:blip r:embed="rId2">
              <a:alphaModFix amt="25000"/>
            </a:blip>
            <a:stretch>
              <a:fillRect l="-129" r="-129" b="-25628"/>
            </a:stretch>
          </a:blipFill>
        </p:spPr>
      </p:sp>
      <p:sp>
        <p:nvSpPr>
          <p:cNvPr id="3" name="Freeform 3"/>
          <p:cNvSpPr/>
          <p:nvPr/>
        </p:nvSpPr>
        <p:spPr>
          <a:xfrm>
            <a:off x="4966675" y="3810969"/>
            <a:ext cx="8354650" cy="6476031"/>
          </a:xfrm>
          <a:custGeom>
            <a:avLst/>
            <a:gdLst/>
            <a:ahLst/>
            <a:cxnLst/>
            <a:rect l="l" t="t" r="r" b="b"/>
            <a:pathLst>
              <a:path w="8354650" h="6476031">
                <a:moveTo>
                  <a:pt x="0" y="0"/>
                </a:moveTo>
                <a:lnTo>
                  <a:pt x="8354650" y="0"/>
                </a:lnTo>
                <a:lnTo>
                  <a:pt x="8354650" y="6476031"/>
                </a:lnTo>
                <a:lnTo>
                  <a:pt x="0" y="6476031"/>
                </a:lnTo>
                <a:lnTo>
                  <a:pt x="0" y="0"/>
                </a:lnTo>
                <a:close/>
              </a:path>
            </a:pathLst>
          </a:custGeom>
          <a:blipFill>
            <a:blip r:embed="rId3"/>
            <a:stretch>
              <a:fillRect l="-1738" r="-1738"/>
            </a:stretch>
          </a:blipFill>
        </p:spPr>
      </p:sp>
      <p:sp>
        <p:nvSpPr>
          <p:cNvPr id="4" name="Freeform 4"/>
          <p:cNvSpPr/>
          <p:nvPr/>
        </p:nvSpPr>
        <p:spPr>
          <a:xfrm>
            <a:off x="13430977"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4"/>
            <a:stretch>
              <a:fillRect l="-54483" r="-23510"/>
            </a:stretch>
          </a:blipFill>
        </p:spPr>
      </p:sp>
      <p:sp>
        <p:nvSpPr>
          <p:cNvPr id="5" name="Freeform 5"/>
          <p:cNvSpPr/>
          <p:nvPr/>
        </p:nvSpPr>
        <p:spPr>
          <a:xfrm>
            <a:off x="-4648"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5"/>
            <a:stretch>
              <a:fillRect t="-60" b="-60"/>
            </a:stretch>
          </a:blipFill>
        </p:spPr>
      </p:sp>
      <p:sp>
        <p:nvSpPr>
          <p:cNvPr id="6" name="TextBox 6"/>
          <p:cNvSpPr txBox="1"/>
          <p:nvPr/>
        </p:nvSpPr>
        <p:spPr>
          <a:xfrm>
            <a:off x="422007" y="209550"/>
            <a:ext cx="18208746" cy="1311274"/>
          </a:xfrm>
          <a:prstGeom prst="rect">
            <a:avLst/>
          </a:prstGeom>
        </p:spPr>
        <p:txBody>
          <a:bodyPr lIns="0" tIns="0" rIns="0" bIns="0" rtlCol="0" anchor="t">
            <a:spAutoFit/>
          </a:bodyPr>
          <a:lstStyle/>
          <a:p>
            <a:pPr algn="ctr">
              <a:lnSpc>
                <a:spcPts val="9699"/>
              </a:lnSpc>
            </a:pPr>
            <a:r>
              <a:rPr lang="en-US" sz="9999">
                <a:solidFill>
                  <a:srgbClr val="3E3335"/>
                </a:solidFill>
                <a:latin typeface="Handy Casual"/>
                <a:ea typeface="Handy Casual"/>
                <a:cs typeface="Handy Casual"/>
                <a:sym typeface="Handy Casual"/>
              </a:rPr>
              <a:t>ŠVARIŲ RANKUČIŲ LABORATORIJA</a:t>
            </a:r>
          </a:p>
        </p:txBody>
      </p:sp>
      <p:sp>
        <p:nvSpPr>
          <p:cNvPr id="7" name="TextBox 7"/>
          <p:cNvSpPr txBox="1"/>
          <p:nvPr/>
        </p:nvSpPr>
        <p:spPr>
          <a:xfrm>
            <a:off x="422007" y="1463674"/>
            <a:ext cx="17456710" cy="2223769"/>
          </a:xfrm>
          <a:prstGeom prst="rect">
            <a:avLst/>
          </a:prstGeom>
        </p:spPr>
        <p:txBody>
          <a:bodyPr lIns="0" tIns="0" rIns="0" bIns="0" rtlCol="0" anchor="t">
            <a:spAutoFit/>
          </a:bodyPr>
          <a:lstStyle/>
          <a:p>
            <a:pPr algn="ctr">
              <a:lnSpc>
                <a:spcPts val="4480"/>
              </a:lnSpc>
            </a:pPr>
            <a:r>
              <a:rPr lang="en-US" sz="3200">
                <a:solidFill>
                  <a:srgbClr val="3E3335"/>
                </a:solidFill>
                <a:latin typeface="Handy Casual"/>
                <a:ea typeface="Handy Casual"/>
                <a:cs typeface="Handy Casual"/>
                <a:sym typeface="Handy Casual"/>
              </a:rPr>
              <a:t>Mokymus „Švarių rankučių laboratorija“ grupėje vedė sveikatos specialistė E. Grigaitienė. Ji vaikams paaiškino, kodėl rankų higiena yra tokia svarbi, ir parodė, kaip taisyklingai plauti rankas. Vaikai stebėjo edukacinius pavyzdžius, dalyvavo praktinėse užduotyse, o speciali priemonė leido jiems pamatyti, ar rankos iš tiesų buvo nuplautos švariai. Ši veikla buvo informatyvi ir įtraukianti – mažieji įgijo vertingų higienos įgūdžių ir supratimą, kaip apsisaugoti nuo mikrobų.</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4D9"/>
        </a:solidFill>
        <a:effectLst/>
      </p:bgPr>
    </p:bg>
    <p:spTree>
      <p:nvGrpSpPr>
        <p:cNvPr id="1" name=""/>
        <p:cNvGrpSpPr/>
        <p:nvPr/>
      </p:nvGrpSpPr>
      <p:grpSpPr>
        <a:xfrm>
          <a:off x="0" y="0"/>
          <a:ext cx="0" cy="0"/>
          <a:chOff x="0" y="0"/>
          <a:chExt cx="0" cy="0"/>
        </a:xfrm>
      </p:grpSpPr>
      <p:sp>
        <p:nvSpPr>
          <p:cNvPr id="2" name="Freeform 2"/>
          <p:cNvSpPr/>
          <p:nvPr/>
        </p:nvSpPr>
        <p:spPr>
          <a:xfrm rot="131705">
            <a:off x="4472538" y="2511683"/>
            <a:ext cx="9562587" cy="4224925"/>
          </a:xfrm>
          <a:custGeom>
            <a:avLst/>
            <a:gdLst/>
            <a:ahLst/>
            <a:cxnLst/>
            <a:rect l="l" t="t" r="r" b="b"/>
            <a:pathLst>
              <a:path w="9562587" h="4224925">
                <a:moveTo>
                  <a:pt x="0" y="0"/>
                </a:moveTo>
                <a:lnTo>
                  <a:pt x="9562587" y="0"/>
                </a:lnTo>
                <a:lnTo>
                  <a:pt x="9562587" y="4224925"/>
                </a:lnTo>
                <a:lnTo>
                  <a:pt x="0" y="422492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0" y="-167841"/>
            <a:ext cx="4395134" cy="5311341"/>
          </a:xfrm>
          <a:custGeom>
            <a:avLst/>
            <a:gdLst/>
            <a:ahLst/>
            <a:cxnLst/>
            <a:rect l="l" t="t" r="r" b="b"/>
            <a:pathLst>
              <a:path w="4395134" h="5311341">
                <a:moveTo>
                  <a:pt x="0" y="0"/>
                </a:moveTo>
                <a:lnTo>
                  <a:pt x="4395134" y="0"/>
                </a:lnTo>
                <a:lnTo>
                  <a:pt x="4395134" y="5311341"/>
                </a:lnTo>
                <a:lnTo>
                  <a:pt x="0" y="5311341"/>
                </a:lnTo>
                <a:lnTo>
                  <a:pt x="0" y="0"/>
                </a:lnTo>
                <a:close/>
              </a:path>
            </a:pathLst>
          </a:custGeom>
          <a:blipFill>
            <a:blip r:embed="rId4"/>
            <a:stretch>
              <a:fillRect/>
            </a:stretch>
          </a:blipFill>
        </p:spPr>
      </p:sp>
      <p:sp>
        <p:nvSpPr>
          <p:cNvPr id="4" name="Freeform 4"/>
          <p:cNvSpPr/>
          <p:nvPr/>
        </p:nvSpPr>
        <p:spPr>
          <a:xfrm>
            <a:off x="6083610" y="5333529"/>
            <a:ext cx="6340443" cy="4953471"/>
          </a:xfrm>
          <a:custGeom>
            <a:avLst/>
            <a:gdLst/>
            <a:ahLst/>
            <a:cxnLst/>
            <a:rect l="l" t="t" r="r" b="b"/>
            <a:pathLst>
              <a:path w="6340443" h="4953471">
                <a:moveTo>
                  <a:pt x="0" y="0"/>
                </a:moveTo>
                <a:lnTo>
                  <a:pt x="6340443" y="0"/>
                </a:lnTo>
                <a:lnTo>
                  <a:pt x="6340443" y="4953471"/>
                </a:lnTo>
                <a:lnTo>
                  <a:pt x="0" y="4953471"/>
                </a:lnTo>
                <a:lnTo>
                  <a:pt x="0" y="0"/>
                </a:lnTo>
                <a:close/>
              </a:path>
            </a:pathLst>
          </a:custGeom>
          <a:blipFill>
            <a:blip r:embed="rId5"/>
            <a:stretch>
              <a:fillRect/>
            </a:stretch>
          </a:blipFill>
        </p:spPr>
      </p:sp>
      <p:sp>
        <p:nvSpPr>
          <p:cNvPr id="5" name="Freeform 5"/>
          <p:cNvSpPr/>
          <p:nvPr/>
        </p:nvSpPr>
        <p:spPr>
          <a:xfrm>
            <a:off x="15348103" y="445604"/>
            <a:ext cx="3194218" cy="10262549"/>
          </a:xfrm>
          <a:custGeom>
            <a:avLst/>
            <a:gdLst/>
            <a:ahLst/>
            <a:cxnLst/>
            <a:rect l="l" t="t" r="r" b="b"/>
            <a:pathLst>
              <a:path w="3194218" h="10262549">
                <a:moveTo>
                  <a:pt x="0" y="0"/>
                </a:moveTo>
                <a:lnTo>
                  <a:pt x="3194218" y="0"/>
                </a:lnTo>
                <a:lnTo>
                  <a:pt x="3194218" y="10262549"/>
                </a:lnTo>
                <a:lnTo>
                  <a:pt x="0" y="10262549"/>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a:off x="598619" y="5705986"/>
            <a:ext cx="3796515" cy="4581014"/>
          </a:xfrm>
          <a:custGeom>
            <a:avLst/>
            <a:gdLst/>
            <a:ahLst/>
            <a:cxnLst/>
            <a:rect l="l" t="t" r="r" b="b"/>
            <a:pathLst>
              <a:path w="3796515" h="4581014">
                <a:moveTo>
                  <a:pt x="0" y="0"/>
                </a:moveTo>
                <a:lnTo>
                  <a:pt x="3796515" y="0"/>
                </a:lnTo>
                <a:lnTo>
                  <a:pt x="3796515" y="4581014"/>
                </a:lnTo>
                <a:lnTo>
                  <a:pt x="0" y="4581014"/>
                </a:lnTo>
                <a:lnTo>
                  <a:pt x="0" y="0"/>
                </a:lnTo>
                <a:close/>
              </a:path>
            </a:pathLst>
          </a:custGeom>
          <a:blipFill>
            <a:blip r:embed="rId8"/>
            <a:stretch>
              <a:fillRect/>
            </a:stretch>
          </a:blipFill>
        </p:spPr>
      </p:sp>
      <p:sp>
        <p:nvSpPr>
          <p:cNvPr id="7" name="Freeform 7"/>
          <p:cNvSpPr/>
          <p:nvPr/>
        </p:nvSpPr>
        <p:spPr>
          <a:xfrm>
            <a:off x="14706545" y="281243"/>
            <a:ext cx="848024" cy="1494914"/>
          </a:xfrm>
          <a:custGeom>
            <a:avLst/>
            <a:gdLst/>
            <a:ahLst/>
            <a:cxnLst/>
            <a:rect l="l" t="t" r="r" b="b"/>
            <a:pathLst>
              <a:path w="848024" h="1494914">
                <a:moveTo>
                  <a:pt x="0" y="0"/>
                </a:moveTo>
                <a:lnTo>
                  <a:pt x="848024" y="0"/>
                </a:lnTo>
                <a:lnTo>
                  <a:pt x="848024" y="1494914"/>
                </a:lnTo>
                <a:lnTo>
                  <a:pt x="0" y="149491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8" name="Freeform 8"/>
          <p:cNvSpPr/>
          <p:nvPr/>
        </p:nvSpPr>
        <p:spPr>
          <a:xfrm>
            <a:off x="12758578" y="6594097"/>
            <a:ext cx="1353950" cy="1402396"/>
          </a:xfrm>
          <a:custGeom>
            <a:avLst/>
            <a:gdLst/>
            <a:ahLst/>
            <a:cxnLst/>
            <a:rect l="l" t="t" r="r" b="b"/>
            <a:pathLst>
              <a:path w="1353950" h="1402396">
                <a:moveTo>
                  <a:pt x="0" y="0"/>
                </a:moveTo>
                <a:lnTo>
                  <a:pt x="1353950" y="0"/>
                </a:lnTo>
                <a:lnTo>
                  <a:pt x="1353950" y="1402396"/>
                </a:lnTo>
                <a:lnTo>
                  <a:pt x="0" y="1402396"/>
                </a:lnTo>
                <a:lnTo>
                  <a:pt x="0" y="0"/>
                </a:lnTo>
                <a:close/>
              </a:path>
            </a:pathLst>
          </a:custGeom>
          <a:blipFill>
            <a:blip r:embed="rId11"/>
            <a:stretch>
              <a:fillRect/>
            </a:stretch>
          </a:blipFill>
        </p:spPr>
      </p:sp>
      <p:sp>
        <p:nvSpPr>
          <p:cNvPr id="9" name="Freeform 9"/>
          <p:cNvSpPr/>
          <p:nvPr/>
        </p:nvSpPr>
        <p:spPr>
          <a:xfrm rot="1504861">
            <a:off x="454595" y="5705986"/>
            <a:ext cx="574105" cy="804351"/>
          </a:xfrm>
          <a:custGeom>
            <a:avLst/>
            <a:gdLst/>
            <a:ahLst/>
            <a:cxnLst/>
            <a:rect l="l" t="t" r="r" b="b"/>
            <a:pathLst>
              <a:path w="574105" h="804351">
                <a:moveTo>
                  <a:pt x="0" y="0"/>
                </a:moveTo>
                <a:lnTo>
                  <a:pt x="574105" y="0"/>
                </a:lnTo>
                <a:lnTo>
                  <a:pt x="574105" y="804351"/>
                </a:lnTo>
                <a:lnTo>
                  <a:pt x="0" y="804351"/>
                </a:lnTo>
                <a:lnTo>
                  <a:pt x="0" y="0"/>
                </a:lnTo>
                <a:close/>
              </a:path>
            </a:pathLst>
          </a:custGeom>
          <a:blipFill>
            <a:blip r:embed="rId12"/>
            <a:stretch>
              <a:fillRect/>
            </a:stretch>
          </a:blipFill>
        </p:spPr>
      </p:sp>
      <p:sp>
        <p:nvSpPr>
          <p:cNvPr id="10" name="Freeform 10"/>
          <p:cNvSpPr/>
          <p:nvPr/>
        </p:nvSpPr>
        <p:spPr>
          <a:xfrm>
            <a:off x="4706647" y="8423628"/>
            <a:ext cx="885154" cy="1046488"/>
          </a:xfrm>
          <a:custGeom>
            <a:avLst/>
            <a:gdLst/>
            <a:ahLst/>
            <a:cxnLst/>
            <a:rect l="l" t="t" r="r" b="b"/>
            <a:pathLst>
              <a:path w="885154" h="1046488">
                <a:moveTo>
                  <a:pt x="0" y="0"/>
                </a:moveTo>
                <a:lnTo>
                  <a:pt x="885154" y="0"/>
                </a:lnTo>
                <a:lnTo>
                  <a:pt x="885154" y="1046488"/>
                </a:lnTo>
                <a:lnTo>
                  <a:pt x="0" y="1046488"/>
                </a:lnTo>
                <a:lnTo>
                  <a:pt x="0" y="0"/>
                </a:lnTo>
                <a:close/>
              </a:path>
            </a:pathLst>
          </a:custGeom>
          <a:blipFill>
            <a:blip r:embed="rId13"/>
            <a:stretch>
              <a:fillRect/>
            </a:stretch>
          </a:blipFill>
        </p:spPr>
      </p:sp>
      <p:sp>
        <p:nvSpPr>
          <p:cNvPr id="11" name="Freeform 11"/>
          <p:cNvSpPr/>
          <p:nvPr/>
        </p:nvSpPr>
        <p:spPr>
          <a:xfrm>
            <a:off x="14097793" y="4764868"/>
            <a:ext cx="2065528" cy="1624021"/>
          </a:xfrm>
          <a:custGeom>
            <a:avLst/>
            <a:gdLst/>
            <a:ahLst/>
            <a:cxnLst/>
            <a:rect l="l" t="t" r="r" b="b"/>
            <a:pathLst>
              <a:path w="2065528" h="1624021">
                <a:moveTo>
                  <a:pt x="0" y="0"/>
                </a:moveTo>
                <a:lnTo>
                  <a:pt x="2065528" y="0"/>
                </a:lnTo>
                <a:lnTo>
                  <a:pt x="2065528" y="1624021"/>
                </a:lnTo>
                <a:lnTo>
                  <a:pt x="0" y="1624021"/>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12" name="Freeform 12"/>
          <p:cNvSpPr/>
          <p:nvPr/>
        </p:nvSpPr>
        <p:spPr>
          <a:xfrm rot="3554913">
            <a:off x="14167620" y="8243022"/>
            <a:ext cx="1743646" cy="2057400"/>
          </a:xfrm>
          <a:custGeom>
            <a:avLst/>
            <a:gdLst/>
            <a:ahLst/>
            <a:cxnLst/>
            <a:rect l="l" t="t" r="r" b="b"/>
            <a:pathLst>
              <a:path w="1743646" h="2057400">
                <a:moveTo>
                  <a:pt x="0" y="0"/>
                </a:moveTo>
                <a:lnTo>
                  <a:pt x="1743647" y="0"/>
                </a:lnTo>
                <a:lnTo>
                  <a:pt x="1743647" y="2057400"/>
                </a:lnTo>
                <a:lnTo>
                  <a:pt x="0" y="2057400"/>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3" name="Freeform 13"/>
          <p:cNvSpPr/>
          <p:nvPr/>
        </p:nvSpPr>
        <p:spPr>
          <a:xfrm>
            <a:off x="14799956" y="2973144"/>
            <a:ext cx="1096293" cy="932758"/>
          </a:xfrm>
          <a:custGeom>
            <a:avLst/>
            <a:gdLst/>
            <a:ahLst/>
            <a:cxnLst/>
            <a:rect l="l" t="t" r="r" b="b"/>
            <a:pathLst>
              <a:path w="1096293" h="932758">
                <a:moveTo>
                  <a:pt x="0" y="0"/>
                </a:moveTo>
                <a:lnTo>
                  <a:pt x="1096293" y="0"/>
                </a:lnTo>
                <a:lnTo>
                  <a:pt x="1096293" y="932757"/>
                </a:lnTo>
                <a:lnTo>
                  <a:pt x="0" y="932757"/>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4" name="Freeform 14"/>
          <p:cNvSpPr/>
          <p:nvPr/>
        </p:nvSpPr>
        <p:spPr>
          <a:xfrm>
            <a:off x="2197567" y="4624145"/>
            <a:ext cx="1031025" cy="982052"/>
          </a:xfrm>
          <a:custGeom>
            <a:avLst/>
            <a:gdLst/>
            <a:ahLst/>
            <a:cxnLst/>
            <a:rect l="l" t="t" r="r" b="b"/>
            <a:pathLst>
              <a:path w="1031025" h="982052">
                <a:moveTo>
                  <a:pt x="0" y="0"/>
                </a:moveTo>
                <a:lnTo>
                  <a:pt x="1031026" y="0"/>
                </a:lnTo>
                <a:lnTo>
                  <a:pt x="1031026" y="982052"/>
                </a:lnTo>
                <a:lnTo>
                  <a:pt x="0" y="982052"/>
                </a:lnTo>
                <a:lnTo>
                  <a:pt x="0" y="0"/>
                </a:lnTo>
                <a:close/>
              </a:path>
            </a:pathLst>
          </a:custGeom>
          <a:blipFill>
            <a:blip r:embed="rId20"/>
            <a:stretch>
              <a:fillRect/>
            </a:stretch>
          </a:blipFill>
        </p:spPr>
      </p:sp>
      <p:sp>
        <p:nvSpPr>
          <p:cNvPr id="15" name="TextBox 15"/>
          <p:cNvSpPr txBox="1"/>
          <p:nvPr/>
        </p:nvSpPr>
        <p:spPr>
          <a:xfrm>
            <a:off x="4706647" y="584110"/>
            <a:ext cx="9685573" cy="1745989"/>
          </a:xfrm>
          <a:prstGeom prst="rect">
            <a:avLst/>
          </a:prstGeom>
        </p:spPr>
        <p:txBody>
          <a:bodyPr lIns="0" tIns="0" rIns="0" bIns="0" rtlCol="0" anchor="t">
            <a:spAutoFit/>
          </a:bodyPr>
          <a:lstStyle/>
          <a:p>
            <a:pPr algn="l">
              <a:lnSpc>
                <a:spcPts val="13502"/>
              </a:lnSpc>
            </a:pPr>
            <a:r>
              <a:rPr lang="en-US" sz="9644">
                <a:solidFill>
                  <a:srgbClr val="3E3335"/>
                </a:solidFill>
                <a:latin typeface="Scripter"/>
                <a:ea typeface="Scripter"/>
                <a:cs typeface="Scripter"/>
                <a:sym typeface="Scripter"/>
              </a:rPr>
              <a:t>LAPKRIČIO MĖNESIS</a:t>
            </a:r>
          </a:p>
        </p:txBody>
      </p:sp>
      <p:sp>
        <p:nvSpPr>
          <p:cNvPr id="16" name="TextBox 16"/>
          <p:cNvSpPr txBox="1"/>
          <p:nvPr/>
        </p:nvSpPr>
        <p:spPr>
          <a:xfrm>
            <a:off x="3451960" y="4090643"/>
            <a:ext cx="11384080" cy="762000"/>
          </a:xfrm>
          <a:prstGeom prst="rect">
            <a:avLst/>
          </a:prstGeom>
        </p:spPr>
        <p:txBody>
          <a:bodyPr lIns="0" tIns="0" rIns="0" bIns="0" rtlCol="0" anchor="t">
            <a:spAutoFit/>
          </a:bodyPr>
          <a:lstStyle/>
          <a:p>
            <a:pPr algn="ctr">
              <a:lnSpc>
                <a:spcPts val="6299"/>
              </a:lnSpc>
            </a:pPr>
            <a:r>
              <a:rPr lang="en-US" sz="4500">
                <a:solidFill>
                  <a:srgbClr val="3E3335"/>
                </a:solidFill>
                <a:latin typeface="Handy Casual"/>
                <a:ea typeface="Handy Casual"/>
                <a:cs typeface="Handy Casual"/>
                <a:sym typeface="Handy Casual"/>
              </a:rPr>
              <a:t>Sveikata prasideda nuo manęs….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4D9"/>
        </a:solidFill>
        <a:effectLst/>
      </p:bgPr>
    </p:bg>
    <p:spTree>
      <p:nvGrpSpPr>
        <p:cNvPr id="1" name=""/>
        <p:cNvGrpSpPr/>
        <p:nvPr/>
      </p:nvGrpSpPr>
      <p:grpSpPr>
        <a:xfrm>
          <a:off x="0" y="0"/>
          <a:ext cx="0" cy="0"/>
          <a:chOff x="0" y="0"/>
          <a:chExt cx="0" cy="0"/>
        </a:xfrm>
      </p:grpSpPr>
      <p:sp>
        <p:nvSpPr>
          <p:cNvPr id="2" name="Freeform 2"/>
          <p:cNvSpPr/>
          <p:nvPr/>
        </p:nvSpPr>
        <p:spPr>
          <a:xfrm>
            <a:off x="1663765" y="0"/>
            <a:ext cx="14551188" cy="10531422"/>
          </a:xfrm>
          <a:custGeom>
            <a:avLst/>
            <a:gdLst/>
            <a:ahLst/>
            <a:cxnLst/>
            <a:rect l="l" t="t" r="r" b="b"/>
            <a:pathLst>
              <a:path w="14551188" h="10531422">
                <a:moveTo>
                  <a:pt x="0" y="0"/>
                </a:moveTo>
                <a:lnTo>
                  <a:pt x="14551188" y="0"/>
                </a:lnTo>
                <a:lnTo>
                  <a:pt x="14551188" y="10531422"/>
                </a:lnTo>
                <a:lnTo>
                  <a:pt x="0" y="10531422"/>
                </a:lnTo>
                <a:lnTo>
                  <a:pt x="0" y="0"/>
                </a:lnTo>
                <a:close/>
              </a:path>
            </a:pathLst>
          </a:custGeom>
          <a:blipFill>
            <a:blip r:embed="rId2">
              <a:alphaModFix amt="38000"/>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4966675" y="3810969"/>
            <a:ext cx="8354650" cy="6476031"/>
          </a:xfrm>
          <a:custGeom>
            <a:avLst/>
            <a:gdLst/>
            <a:ahLst/>
            <a:cxnLst/>
            <a:rect l="l" t="t" r="r" b="b"/>
            <a:pathLst>
              <a:path w="8354650" h="6476031">
                <a:moveTo>
                  <a:pt x="0" y="0"/>
                </a:moveTo>
                <a:lnTo>
                  <a:pt x="8354650" y="0"/>
                </a:lnTo>
                <a:lnTo>
                  <a:pt x="8354650" y="6476031"/>
                </a:lnTo>
                <a:lnTo>
                  <a:pt x="0" y="6476031"/>
                </a:lnTo>
                <a:lnTo>
                  <a:pt x="0" y="0"/>
                </a:lnTo>
                <a:close/>
              </a:path>
            </a:pathLst>
          </a:custGeom>
          <a:blipFill>
            <a:blip r:embed="rId4"/>
            <a:stretch>
              <a:fillRect l="-1676" r="-1676"/>
            </a:stretch>
          </a:blipFill>
        </p:spPr>
      </p:sp>
      <p:sp>
        <p:nvSpPr>
          <p:cNvPr id="4" name="Freeform 4"/>
          <p:cNvSpPr/>
          <p:nvPr/>
        </p:nvSpPr>
        <p:spPr>
          <a:xfrm>
            <a:off x="13430977"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5"/>
            <a:stretch>
              <a:fillRect t="-60" b="-60"/>
            </a:stretch>
          </a:blipFill>
        </p:spPr>
      </p:sp>
      <p:sp>
        <p:nvSpPr>
          <p:cNvPr id="5" name="Freeform 5"/>
          <p:cNvSpPr/>
          <p:nvPr/>
        </p:nvSpPr>
        <p:spPr>
          <a:xfrm>
            <a:off x="-4648"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6"/>
            <a:stretch>
              <a:fillRect t="-60" b="-60"/>
            </a:stretch>
          </a:blipFill>
        </p:spPr>
      </p:sp>
      <p:sp>
        <p:nvSpPr>
          <p:cNvPr id="6" name="TextBox 6"/>
          <p:cNvSpPr txBox="1"/>
          <p:nvPr/>
        </p:nvSpPr>
        <p:spPr>
          <a:xfrm>
            <a:off x="3458322" y="209550"/>
            <a:ext cx="11384080" cy="1311274"/>
          </a:xfrm>
          <a:prstGeom prst="rect">
            <a:avLst/>
          </a:prstGeom>
        </p:spPr>
        <p:txBody>
          <a:bodyPr lIns="0" tIns="0" rIns="0" bIns="0" rtlCol="0" anchor="t">
            <a:spAutoFit/>
          </a:bodyPr>
          <a:lstStyle/>
          <a:p>
            <a:pPr algn="ctr">
              <a:lnSpc>
                <a:spcPts val="9699"/>
              </a:lnSpc>
            </a:pPr>
            <a:r>
              <a:rPr lang="en-US" sz="9999">
                <a:solidFill>
                  <a:srgbClr val="3E3335"/>
                </a:solidFill>
                <a:latin typeface="Handy Casual"/>
                <a:ea typeface="Handy Casual"/>
                <a:cs typeface="Handy Casual"/>
                <a:sym typeface="Handy Casual"/>
              </a:rPr>
              <a:t>EMOCIJŲ PAŽINIMO ŽAIDIMAS</a:t>
            </a:r>
          </a:p>
        </p:txBody>
      </p:sp>
      <p:sp>
        <p:nvSpPr>
          <p:cNvPr id="7" name="TextBox 7"/>
          <p:cNvSpPr txBox="1"/>
          <p:nvPr/>
        </p:nvSpPr>
        <p:spPr>
          <a:xfrm>
            <a:off x="0" y="1444624"/>
            <a:ext cx="17878717" cy="1953894"/>
          </a:xfrm>
          <a:prstGeom prst="rect">
            <a:avLst/>
          </a:prstGeom>
        </p:spPr>
        <p:txBody>
          <a:bodyPr lIns="0" tIns="0" rIns="0" bIns="0" rtlCol="0" anchor="t">
            <a:spAutoFit/>
          </a:bodyPr>
          <a:lstStyle/>
          <a:p>
            <a:pPr algn="ctr">
              <a:lnSpc>
                <a:spcPts val="5180"/>
              </a:lnSpc>
            </a:pPr>
            <a:r>
              <a:rPr lang="en-US" sz="3700">
                <a:solidFill>
                  <a:srgbClr val="3E3335"/>
                </a:solidFill>
                <a:latin typeface="Handy Casual"/>
                <a:ea typeface="Handy Casual"/>
                <a:cs typeface="Handy Casual"/>
                <a:sym typeface="Handy Casual"/>
              </a:rPr>
              <a:t>Vaikai dalyvavo emocijų pažinimo žaidime, kurio metu kiekvienas išsitraukė kortelę su tam tikra emocija ir turėjo ją parodyti veido mimika ar kūno judesiais. Taip jie mokėsi atpažinti ir įvardyti jausmus, suprasti, kaip emocijos gali atrodyti kitiems. Ši veikla ugdė vaikų emocinius įgūdžius, empatiją ir prisidėjo prie psichinės sveikatos stiprinimo.</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4D9"/>
        </a:solidFill>
        <a:effectLst/>
      </p:bgPr>
    </p:bg>
    <p:spTree>
      <p:nvGrpSpPr>
        <p:cNvPr id="1" name=""/>
        <p:cNvGrpSpPr/>
        <p:nvPr/>
      </p:nvGrpSpPr>
      <p:grpSpPr>
        <a:xfrm>
          <a:off x="0" y="0"/>
          <a:ext cx="0" cy="0"/>
          <a:chOff x="0" y="0"/>
          <a:chExt cx="0" cy="0"/>
        </a:xfrm>
      </p:grpSpPr>
      <p:sp>
        <p:nvSpPr>
          <p:cNvPr id="2" name="Freeform 2"/>
          <p:cNvSpPr/>
          <p:nvPr/>
        </p:nvSpPr>
        <p:spPr>
          <a:xfrm>
            <a:off x="1663765" y="0"/>
            <a:ext cx="14551188" cy="10531422"/>
          </a:xfrm>
          <a:custGeom>
            <a:avLst/>
            <a:gdLst/>
            <a:ahLst/>
            <a:cxnLst/>
            <a:rect l="l" t="t" r="r" b="b"/>
            <a:pathLst>
              <a:path w="14551188" h="10531422">
                <a:moveTo>
                  <a:pt x="0" y="0"/>
                </a:moveTo>
                <a:lnTo>
                  <a:pt x="14551188" y="0"/>
                </a:lnTo>
                <a:lnTo>
                  <a:pt x="14551188" y="10531422"/>
                </a:lnTo>
                <a:lnTo>
                  <a:pt x="0" y="10531422"/>
                </a:lnTo>
                <a:lnTo>
                  <a:pt x="0" y="0"/>
                </a:lnTo>
                <a:close/>
              </a:path>
            </a:pathLst>
          </a:custGeom>
          <a:blipFill>
            <a:blip r:embed="rId2">
              <a:alphaModFix amt="38000"/>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4966675" y="3810969"/>
            <a:ext cx="8354650" cy="6476031"/>
          </a:xfrm>
          <a:custGeom>
            <a:avLst/>
            <a:gdLst/>
            <a:ahLst/>
            <a:cxnLst/>
            <a:rect l="l" t="t" r="r" b="b"/>
            <a:pathLst>
              <a:path w="8354650" h="6476031">
                <a:moveTo>
                  <a:pt x="0" y="0"/>
                </a:moveTo>
                <a:lnTo>
                  <a:pt x="8354650" y="0"/>
                </a:lnTo>
                <a:lnTo>
                  <a:pt x="8354650" y="6476031"/>
                </a:lnTo>
                <a:lnTo>
                  <a:pt x="0" y="6476031"/>
                </a:lnTo>
                <a:lnTo>
                  <a:pt x="0" y="0"/>
                </a:lnTo>
                <a:close/>
              </a:path>
            </a:pathLst>
          </a:custGeom>
          <a:blipFill>
            <a:blip r:embed="rId4"/>
            <a:stretch>
              <a:fillRect t="-17321" b="-54898"/>
            </a:stretch>
          </a:blipFill>
        </p:spPr>
      </p:sp>
      <p:sp>
        <p:nvSpPr>
          <p:cNvPr id="4" name="Freeform 4"/>
          <p:cNvSpPr/>
          <p:nvPr/>
        </p:nvSpPr>
        <p:spPr>
          <a:xfrm>
            <a:off x="13430977"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5"/>
            <a:stretch>
              <a:fillRect t="-60" b="-60"/>
            </a:stretch>
          </a:blipFill>
        </p:spPr>
      </p:sp>
      <p:sp>
        <p:nvSpPr>
          <p:cNvPr id="5" name="Freeform 5"/>
          <p:cNvSpPr/>
          <p:nvPr/>
        </p:nvSpPr>
        <p:spPr>
          <a:xfrm>
            <a:off x="-4648" y="3810969"/>
            <a:ext cx="4857023" cy="6476031"/>
          </a:xfrm>
          <a:custGeom>
            <a:avLst/>
            <a:gdLst/>
            <a:ahLst/>
            <a:cxnLst/>
            <a:rect l="l" t="t" r="r" b="b"/>
            <a:pathLst>
              <a:path w="4857023" h="6476031">
                <a:moveTo>
                  <a:pt x="0" y="0"/>
                </a:moveTo>
                <a:lnTo>
                  <a:pt x="4857023" y="0"/>
                </a:lnTo>
                <a:lnTo>
                  <a:pt x="4857023" y="6476031"/>
                </a:lnTo>
                <a:lnTo>
                  <a:pt x="0" y="6476031"/>
                </a:lnTo>
                <a:lnTo>
                  <a:pt x="0" y="0"/>
                </a:lnTo>
                <a:close/>
              </a:path>
            </a:pathLst>
          </a:custGeom>
          <a:blipFill>
            <a:blip r:embed="rId6"/>
            <a:stretch>
              <a:fillRect t="-60" b="-60"/>
            </a:stretch>
          </a:blipFill>
        </p:spPr>
      </p:sp>
      <p:sp>
        <p:nvSpPr>
          <p:cNvPr id="6" name="TextBox 6"/>
          <p:cNvSpPr txBox="1"/>
          <p:nvPr/>
        </p:nvSpPr>
        <p:spPr>
          <a:xfrm>
            <a:off x="3458322" y="209550"/>
            <a:ext cx="11384080" cy="1311274"/>
          </a:xfrm>
          <a:prstGeom prst="rect">
            <a:avLst/>
          </a:prstGeom>
        </p:spPr>
        <p:txBody>
          <a:bodyPr lIns="0" tIns="0" rIns="0" bIns="0" rtlCol="0" anchor="t">
            <a:spAutoFit/>
          </a:bodyPr>
          <a:lstStyle/>
          <a:p>
            <a:pPr algn="ctr">
              <a:lnSpc>
                <a:spcPts val="9699"/>
              </a:lnSpc>
            </a:pPr>
            <a:r>
              <a:rPr lang="en-US" sz="9999">
                <a:solidFill>
                  <a:srgbClr val="3E3335"/>
                </a:solidFill>
                <a:latin typeface="Handy Casual"/>
                <a:ea typeface="Handy Casual"/>
                <a:cs typeface="Handy Casual"/>
                <a:sym typeface="Handy Casual"/>
              </a:rPr>
              <a:t>SVEIKO MAISTO LĖKŠTĖ</a:t>
            </a:r>
          </a:p>
        </p:txBody>
      </p:sp>
      <p:sp>
        <p:nvSpPr>
          <p:cNvPr id="7" name="TextBox 7"/>
          <p:cNvSpPr txBox="1"/>
          <p:nvPr/>
        </p:nvSpPr>
        <p:spPr>
          <a:xfrm>
            <a:off x="0" y="1444624"/>
            <a:ext cx="17878717" cy="1953894"/>
          </a:xfrm>
          <a:prstGeom prst="rect">
            <a:avLst/>
          </a:prstGeom>
        </p:spPr>
        <p:txBody>
          <a:bodyPr lIns="0" tIns="0" rIns="0" bIns="0" rtlCol="0" anchor="t">
            <a:spAutoFit/>
          </a:bodyPr>
          <a:lstStyle/>
          <a:p>
            <a:pPr algn="ctr">
              <a:lnSpc>
                <a:spcPts val="5180"/>
              </a:lnSpc>
            </a:pPr>
            <a:r>
              <a:rPr lang="en-US" sz="3700">
                <a:solidFill>
                  <a:srgbClr val="3E3335"/>
                </a:solidFill>
                <a:latin typeface="Handy Casual"/>
                <a:ea typeface="Handy Casual"/>
                <a:cs typeface="Handy Casual"/>
                <a:sym typeface="Handy Casual"/>
              </a:rPr>
              <a:t>Grupės „Ežiukai“ vaikai kūrybiškai piešė sveiko maisto lėkštes. Mažieji rinkosi vaisius, daržoves, grūdinės kilmės produktus ir kruopščiai dėliojo juos savo piešiniuose. Piešdami vaikai aiškinosi, koks maistas yra naudingas jų sveikatai, ir džiaugėsi kurdami spalvingas, vitaminų kupinas lėkštes.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AEE"/>
        </a:solidFill>
        <a:effectLst/>
      </p:bgPr>
    </p:bg>
    <p:spTree>
      <p:nvGrpSpPr>
        <p:cNvPr id="1" name=""/>
        <p:cNvGrpSpPr/>
        <p:nvPr/>
      </p:nvGrpSpPr>
      <p:grpSpPr>
        <a:xfrm>
          <a:off x="0" y="0"/>
          <a:ext cx="0" cy="0"/>
          <a:chOff x="0" y="0"/>
          <a:chExt cx="0" cy="0"/>
        </a:xfrm>
      </p:grpSpPr>
      <p:sp>
        <p:nvSpPr>
          <p:cNvPr id="2" name="Freeform 2"/>
          <p:cNvSpPr/>
          <p:nvPr/>
        </p:nvSpPr>
        <p:spPr>
          <a:xfrm rot="852703">
            <a:off x="-503306" y="6488173"/>
            <a:ext cx="3483396" cy="4538626"/>
          </a:xfrm>
          <a:custGeom>
            <a:avLst/>
            <a:gdLst/>
            <a:ahLst/>
            <a:cxnLst/>
            <a:rect l="l" t="t" r="r" b="b"/>
            <a:pathLst>
              <a:path w="3483396" h="4538626">
                <a:moveTo>
                  <a:pt x="0" y="0"/>
                </a:moveTo>
                <a:lnTo>
                  <a:pt x="3483395" y="0"/>
                </a:lnTo>
                <a:lnTo>
                  <a:pt x="3483395" y="4538626"/>
                </a:lnTo>
                <a:lnTo>
                  <a:pt x="0" y="4538626"/>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rot="-1643486" flipH="1">
            <a:off x="15739304" y="433026"/>
            <a:ext cx="3039993" cy="4749989"/>
          </a:xfrm>
          <a:custGeom>
            <a:avLst/>
            <a:gdLst/>
            <a:ahLst/>
            <a:cxnLst/>
            <a:rect l="l" t="t" r="r" b="b"/>
            <a:pathLst>
              <a:path w="3039993" h="4749989">
                <a:moveTo>
                  <a:pt x="3039992" y="0"/>
                </a:moveTo>
                <a:lnTo>
                  <a:pt x="0" y="0"/>
                </a:lnTo>
                <a:lnTo>
                  <a:pt x="0" y="4749988"/>
                </a:lnTo>
                <a:lnTo>
                  <a:pt x="3039992" y="4749988"/>
                </a:lnTo>
                <a:lnTo>
                  <a:pt x="3039992"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rot="-991378">
            <a:off x="9889493" y="7095412"/>
            <a:ext cx="3639059" cy="4325776"/>
          </a:xfrm>
          <a:custGeom>
            <a:avLst/>
            <a:gdLst/>
            <a:ahLst/>
            <a:cxnLst/>
            <a:rect l="l" t="t" r="r" b="b"/>
            <a:pathLst>
              <a:path w="3639059" h="4325776">
                <a:moveTo>
                  <a:pt x="0" y="0"/>
                </a:moveTo>
                <a:lnTo>
                  <a:pt x="3639059" y="0"/>
                </a:lnTo>
                <a:lnTo>
                  <a:pt x="3639059" y="4325776"/>
                </a:lnTo>
                <a:lnTo>
                  <a:pt x="0" y="432577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5" name="Freeform 5"/>
          <p:cNvSpPr/>
          <p:nvPr/>
        </p:nvSpPr>
        <p:spPr>
          <a:xfrm>
            <a:off x="3080528" y="-681152"/>
            <a:ext cx="6180233" cy="2935610"/>
          </a:xfrm>
          <a:custGeom>
            <a:avLst/>
            <a:gdLst/>
            <a:ahLst/>
            <a:cxnLst/>
            <a:rect l="l" t="t" r="r" b="b"/>
            <a:pathLst>
              <a:path w="6180233" h="2935610">
                <a:moveTo>
                  <a:pt x="0" y="0"/>
                </a:moveTo>
                <a:lnTo>
                  <a:pt x="6180233" y="0"/>
                </a:lnTo>
                <a:lnTo>
                  <a:pt x="6180233" y="2935610"/>
                </a:lnTo>
                <a:lnTo>
                  <a:pt x="0" y="293561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6" name="Freeform 6"/>
          <p:cNvSpPr/>
          <p:nvPr/>
        </p:nvSpPr>
        <p:spPr>
          <a:xfrm>
            <a:off x="-1007131" y="139768"/>
            <a:ext cx="3106967" cy="5511250"/>
          </a:xfrm>
          <a:custGeom>
            <a:avLst/>
            <a:gdLst/>
            <a:ahLst/>
            <a:cxnLst/>
            <a:rect l="l" t="t" r="r" b="b"/>
            <a:pathLst>
              <a:path w="3106967" h="5511250">
                <a:moveTo>
                  <a:pt x="0" y="0"/>
                </a:moveTo>
                <a:lnTo>
                  <a:pt x="3106967" y="0"/>
                </a:lnTo>
                <a:lnTo>
                  <a:pt x="3106967" y="5511250"/>
                </a:lnTo>
                <a:lnTo>
                  <a:pt x="0" y="5511250"/>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7" name="Freeform 7"/>
          <p:cNvSpPr/>
          <p:nvPr/>
        </p:nvSpPr>
        <p:spPr>
          <a:xfrm>
            <a:off x="4075582" y="7279582"/>
            <a:ext cx="4492872" cy="4105362"/>
          </a:xfrm>
          <a:custGeom>
            <a:avLst/>
            <a:gdLst/>
            <a:ahLst/>
            <a:cxnLst/>
            <a:rect l="l" t="t" r="r" b="b"/>
            <a:pathLst>
              <a:path w="4492872" h="4105362">
                <a:moveTo>
                  <a:pt x="0" y="0"/>
                </a:moveTo>
                <a:lnTo>
                  <a:pt x="4492872" y="0"/>
                </a:lnTo>
                <a:lnTo>
                  <a:pt x="4492872" y="4105362"/>
                </a:lnTo>
                <a:lnTo>
                  <a:pt x="0" y="4105362"/>
                </a:lnTo>
                <a:lnTo>
                  <a:pt x="0" y="0"/>
                </a:lnTo>
                <a:close/>
              </a:path>
            </a:pathLst>
          </a:custGeom>
          <a:blipFill>
            <a:blip r:embed="rId12">
              <a:extLst>
                <a:ext uri="{96DAC541-7B7A-43D3-8B79-37D633B846F1}">
                  <asvg:svgBlip xmlns:asvg="http://schemas.microsoft.com/office/drawing/2016/SVG/main" xmlns="" r:embed="rId13"/>
                </a:ext>
              </a:extLst>
            </a:blip>
            <a:stretch>
              <a:fillRect/>
            </a:stretch>
          </a:blipFill>
        </p:spPr>
      </p:sp>
      <p:sp>
        <p:nvSpPr>
          <p:cNvPr id="8" name="Freeform 8"/>
          <p:cNvSpPr/>
          <p:nvPr/>
        </p:nvSpPr>
        <p:spPr>
          <a:xfrm rot="5825717">
            <a:off x="10860359" y="-1858201"/>
            <a:ext cx="3800159" cy="5287177"/>
          </a:xfrm>
          <a:custGeom>
            <a:avLst/>
            <a:gdLst/>
            <a:ahLst/>
            <a:cxnLst/>
            <a:rect l="l" t="t" r="r" b="b"/>
            <a:pathLst>
              <a:path w="3800159" h="5287177">
                <a:moveTo>
                  <a:pt x="0" y="0"/>
                </a:moveTo>
                <a:lnTo>
                  <a:pt x="3800159" y="0"/>
                </a:lnTo>
                <a:lnTo>
                  <a:pt x="3800159" y="5287177"/>
                </a:lnTo>
                <a:lnTo>
                  <a:pt x="0" y="5287177"/>
                </a:lnTo>
                <a:lnTo>
                  <a:pt x="0" y="0"/>
                </a:lnTo>
                <a:close/>
              </a:path>
            </a:pathLst>
          </a:custGeom>
          <a:blipFill>
            <a:blip r:embed="rId14">
              <a:extLst>
                <a:ext uri="{96DAC541-7B7A-43D3-8B79-37D633B846F1}">
                  <asvg:svgBlip xmlns:asvg="http://schemas.microsoft.com/office/drawing/2016/SVG/main" xmlns="" r:embed="rId15"/>
                </a:ext>
              </a:extLst>
            </a:blip>
            <a:stretch>
              <a:fillRect/>
            </a:stretch>
          </a:blipFill>
        </p:spPr>
      </p:sp>
      <p:sp>
        <p:nvSpPr>
          <p:cNvPr id="9" name="Freeform 9"/>
          <p:cNvSpPr/>
          <p:nvPr/>
        </p:nvSpPr>
        <p:spPr>
          <a:xfrm>
            <a:off x="14659091" y="5825777"/>
            <a:ext cx="4518267" cy="5315608"/>
          </a:xfrm>
          <a:custGeom>
            <a:avLst/>
            <a:gdLst/>
            <a:ahLst/>
            <a:cxnLst/>
            <a:rect l="l" t="t" r="r" b="b"/>
            <a:pathLst>
              <a:path w="4518267" h="5315608">
                <a:moveTo>
                  <a:pt x="0" y="0"/>
                </a:moveTo>
                <a:lnTo>
                  <a:pt x="4518267" y="0"/>
                </a:lnTo>
                <a:lnTo>
                  <a:pt x="4518267" y="5315608"/>
                </a:lnTo>
                <a:lnTo>
                  <a:pt x="0" y="5315608"/>
                </a:lnTo>
                <a:lnTo>
                  <a:pt x="0" y="0"/>
                </a:lnTo>
                <a:close/>
              </a:path>
            </a:pathLst>
          </a:custGeom>
          <a:blipFill>
            <a:blip r:embed="rId16">
              <a:extLst>
                <a:ext uri="{96DAC541-7B7A-43D3-8B79-37D633B846F1}">
                  <asvg:svgBlip xmlns:asvg="http://schemas.microsoft.com/office/drawing/2016/SVG/main" xmlns="" r:embed="rId17"/>
                </a:ext>
              </a:extLst>
            </a:blip>
            <a:stretch>
              <a:fillRect/>
            </a:stretch>
          </a:blipFill>
        </p:spPr>
      </p:sp>
      <p:sp>
        <p:nvSpPr>
          <p:cNvPr id="10" name="Freeform 10"/>
          <p:cNvSpPr/>
          <p:nvPr/>
        </p:nvSpPr>
        <p:spPr>
          <a:xfrm>
            <a:off x="2099836" y="2489934"/>
            <a:ext cx="13521356" cy="2653566"/>
          </a:xfrm>
          <a:custGeom>
            <a:avLst/>
            <a:gdLst/>
            <a:ahLst/>
            <a:cxnLst/>
            <a:rect l="l" t="t" r="r" b="b"/>
            <a:pathLst>
              <a:path w="13521356" h="2653566">
                <a:moveTo>
                  <a:pt x="0" y="0"/>
                </a:moveTo>
                <a:lnTo>
                  <a:pt x="13521356" y="0"/>
                </a:lnTo>
                <a:lnTo>
                  <a:pt x="13521356" y="2653566"/>
                </a:lnTo>
                <a:lnTo>
                  <a:pt x="0" y="2653566"/>
                </a:lnTo>
                <a:lnTo>
                  <a:pt x="0" y="0"/>
                </a:lnTo>
                <a:close/>
              </a:path>
            </a:pathLst>
          </a:custGeom>
          <a:blipFill>
            <a:blip r:embed="rId18">
              <a:extLst>
                <a:ext uri="{96DAC541-7B7A-43D3-8B79-37D633B846F1}">
                  <asvg:svgBlip xmlns:asvg="http://schemas.microsoft.com/office/drawing/2016/SVG/main" xmlns="" r:embed="rId19"/>
                </a:ext>
              </a:extLst>
            </a:blip>
            <a:stretch>
              <a:fillRect/>
            </a:stretch>
          </a:blipFill>
        </p:spPr>
      </p:sp>
      <p:sp>
        <p:nvSpPr>
          <p:cNvPr id="11" name="TextBox 11"/>
          <p:cNvSpPr txBox="1"/>
          <p:nvPr/>
        </p:nvSpPr>
        <p:spPr>
          <a:xfrm>
            <a:off x="3004057" y="3110939"/>
            <a:ext cx="10908784" cy="1268681"/>
          </a:xfrm>
          <a:prstGeom prst="rect">
            <a:avLst/>
          </a:prstGeom>
        </p:spPr>
        <p:txBody>
          <a:bodyPr lIns="0" tIns="0" rIns="0" bIns="0" rtlCol="0" anchor="t">
            <a:spAutoFit/>
          </a:bodyPr>
          <a:lstStyle/>
          <a:p>
            <a:pPr algn="ctr">
              <a:lnSpc>
                <a:spcPts val="10397"/>
              </a:lnSpc>
            </a:pPr>
            <a:r>
              <a:rPr lang="en-US" sz="7426">
                <a:solidFill>
                  <a:srgbClr val="3E3335"/>
                </a:solidFill>
                <a:latin typeface="Handy Casual"/>
                <a:ea typeface="Handy Casual"/>
                <a:cs typeface="Handy Casual"/>
                <a:sym typeface="Handy Casual"/>
              </a:rPr>
              <a:t>Ačiū už dėmesį taria grupė ,,Ežiukai”</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518</Words>
  <Application>Microsoft Office PowerPoint</Application>
  <PresentationFormat>Pasirinktinai</PresentationFormat>
  <Paragraphs>32</Paragraphs>
  <Slides>12</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12</vt:i4>
      </vt:variant>
    </vt:vector>
  </HeadingPairs>
  <TitlesOfParts>
    <vt:vector size="17" baseType="lpstr">
      <vt:lpstr>Scripter</vt:lpstr>
      <vt:lpstr>Calibri</vt:lpstr>
      <vt:lpstr>Handy Casual</vt:lpstr>
      <vt:lpstr>Arial</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Learn About Healthy Habits Educational Presentation in Yellow and Green Hand Drawn Illustrative Style</dc:title>
  <cp:lastModifiedBy>Hp</cp:lastModifiedBy>
  <cp:revision>2</cp:revision>
  <dcterms:created xsi:type="dcterms:W3CDTF">2006-08-16T00:00:00Z</dcterms:created>
  <dcterms:modified xsi:type="dcterms:W3CDTF">2025-11-25T10:16:43Z</dcterms:modified>
  <dc:identifier>DAG4gtKoCUM</dc:identifier>
</cp:coreProperties>
</file>